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57" r:id="rId2"/>
    <p:sldId id="320" r:id="rId3"/>
    <p:sldId id="318" r:id="rId4"/>
    <p:sldId id="315" r:id="rId5"/>
    <p:sldId id="292" r:id="rId6"/>
    <p:sldId id="276" r:id="rId7"/>
    <p:sldId id="277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316" r:id="rId18"/>
    <p:sldId id="264" r:id="rId19"/>
    <p:sldId id="273" r:id="rId20"/>
    <p:sldId id="272" r:id="rId21"/>
    <p:sldId id="278" r:id="rId22"/>
    <p:sldId id="279" r:id="rId23"/>
    <p:sldId id="280" r:id="rId24"/>
    <p:sldId id="281" r:id="rId25"/>
    <p:sldId id="282" r:id="rId26"/>
    <p:sldId id="275" r:id="rId27"/>
    <p:sldId id="274" r:id="rId28"/>
    <p:sldId id="321" r:id="rId29"/>
    <p:sldId id="293" r:id="rId30"/>
    <p:sldId id="294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7" r:id="rId48"/>
  </p:sldIdLst>
  <p:sldSz cx="18288000" cy="10287000"/>
  <p:notesSz cx="6858000" cy="9144000"/>
  <p:embeddedFontLst>
    <p:embeddedFont>
      <p:font typeface="Nanum Gothic" panose="020B0600000101010101" charset="-127"/>
      <p:regular r:id="rId50"/>
    </p:embeddedFont>
    <p:embeddedFont>
      <p:font typeface="Abadi" panose="020B0604020104020204" pitchFamily="34" charset="0"/>
      <p:regular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C7CF"/>
    <a:srgbClr val="5034C4"/>
    <a:srgbClr val="FFFFFF"/>
    <a:srgbClr val="CBE9EC"/>
    <a:srgbClr val="745ED0"/>
    <a:srgbClr val="9B98A6"/>
    <a:srgbClr val="62549C"/>
    <a:srgbClr val="BEB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23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6F547-DEE0-4348-9167-854311B49364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E0FCB-A830-4A39-8D87-B030D4E595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99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91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52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97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904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168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336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15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88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AFDBDB-5035-42F4-B784-4ED9F2CF42E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452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ssasofa.co.kr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://gurwlszx.cafe24.com/EssaSof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hyperlink" Target="https://github.com/HongHyukjin/Essa.git" TargetMode="External"/><Relationship Id="rId5" Type="http://schemas.openxmlformats.org/officeDocument/2006/relationships/image" Target="../media/image4.sv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C840E513-760B-43AB-B251-CE022E720072}"/>
              </a:ext>
            </a:extLst>
          </p:cNvPr>
          <p:cNvSpPr/>
          <p:nvPr/>
        </p:nvSpPr>
        <p:spPr>
          <a:xfrm>
            <a:off x="7488176" y="4684340"/>
            <a:ext cx="7070648" cy="1203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5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</a:t>
            </a:r>
            <a:r>
              <a:rPr lang="ko-KR" altLang="en-US" sz="5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 팀 포트폴리오</a:t>
            </a:r>
            <a:endParaRPr lang="en-US" altLang="ko-KR" sz="15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A4A976-6333-42A2-A425-AF4CCA922EE0}"/>
              </a:ext>
            </a:extLst>
          </p:cNvPr>
          <p:cNvCxnSpPr>
            <a:cxnSpLocks/>
          </p:cNvCxnSpPr>
          <p:nvPr/>
        </p:nvCxnSpPr>
        <p:spPr>
          <a:xfrm>
            <a:off x="3758823" y="4658724"/>
            <a:ext cx="1080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9EEB350-E559-4FC8-8CD8-DBD248B3EEFB}"/>
              </a:ext>
            </a:extLst>
          </p:cNvPr>
          <p:cNvSpPr txBox="1"/>
          <p:nvPr/>
        </p:nvSpPr>
        <p:spPr>
          <a:xfrm>
            <a:off x="10395936" y="6513866"/>
            <a:ext cx="41628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홍혁진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정슬기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박소연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유영현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284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932" y="2436934"/>
            <a:ext cx="6890144" cy="3087565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15392400" y="266700"/>
            <a:ext cx="2133600" cy="6858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00300"/>
            <a:ext cx="6172200" cy="7409522"/>
          </a:xfrm>
          <a:prstGeom prst="rect">
            <a:avLst/>
          </a:prstGeom>
        </p:spPr>
      </p:pic>
      <p:cxnSp>
        <p:nvCxnSpPr>
          <p:cNvPr id="6" name="꺾인 연결선 5"/>
          <p:cNvCxnSpPr/>
          <p:nvPr/>
        </p:nvCxnSpPr>
        <p:spPr>
          <a:xfrm flipV="1">
            <a:off x="4760100" y="3214687"/>
            <a:ext cx="4038600" cy="14097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11701749" y="3214688"/>
            <a:ext cx="1252251" cy="70485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Group 7"/>
          <p:cNvGrpSpPr/>
          <p:nvPr/>
        </p:nvGrpSpPr>
        <p:grpSpPr>
          <a:xfrm>
            <a:off x="9296400" y="6180909"/>
            <a:ext cx="7042275" cy="1096191"/>
            <a:chOff x="0" y="0"/>
            <a:chExt cx="1636390" cy="1827954"/>
          </a:xfrm>
        </p:grpSpPr>
        <p:sp>
          <p:nvSpPr>
            <p:cNvPr id="12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600932" y="6475254"/>
            <a:ext cx="6890144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해당 아이디의 비밀번호가 아닐 경우 비밀번호를 확인하세요라는 </a:t>
            </a: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경고창이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뜨게 됩니다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로그인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326771" y="2436934"/>
            <a:ext cx="1635629" cy="55245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104467" y="5676900"/>
            <a:ext cx="1324533" cy="4572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892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6166"/>
            <a:ext cx="2486372" cy="37343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862" y="1351253"/>
            <a:ext cx="6344389" cy="7696200"/>
          </a:xfrm>
          <a:prstGeom prst="rect">
            <a:avLst/>
          </a:prstGeom>
        </p:spPr>
      </p:pic>
      <p:cxnSp>
        <p:nvCxnSpPr>
          <p:cNvPr id="10" name="꺾인 연결선 9"/>
          <p:cNvCxnSpPr/>
          <p:nvPr/>
        </p:nvCxnSpPr>
        <p:spPr>
          <a:xfrm flipV="1">
            <a:off x="2590800" y="2056166"/>
            <a:ext cx="1752600" cy="9144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오른쪽 화살표 14"/>
          <p:cNvSpPr/>
          <p:nvPr/>
        </p:nvSpPr>
        <p:spPr>
          <a:xfrm rot="10098732">
            <a:off x="9167053" y="5295283"/>
            <a:ext cx="1009476" cy="609600"/>
          </a:xfrm>
          <a:prstGeom prst="rightArrow">
            <a:avLst>
              <a:gd name="adj1" fmla="val 37500"/>
              <a:gd name="adj2" fmla="val 75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99566" y="304799"/>
            <a:ext cx="27342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회원정보 수정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04239" y="2741966"/>
            <a:ext cx="834162" cy="49653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7"/>
          <p:cNvGrpSpPr/>
          <p:nvPr/>
        </p:nvGrpSpPr>
        <p:grpSpPr>
          <a:xfrm>
            <a:off x="11887200" y="6289828"/>
            <a:ext cx="4800599" cy="1096191"/>
            <a:chOff x="0" y="0"/>
            <a:chExt cx="1636390" cy="1827954"/>
          </a:xfrm>
        </p:grpSpPr>
        <p:sp>
          <p:nvSpPr>
            <p:cNvPr id="17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20" name="TextBox 13"/>
          <p:cNvSpPr txBox="1"/>
          <p:nvPr/>
        </p:nvSpPr>
        <p:spPr>
          <a:xfrm>
            <a:off x="12191730" y="6584173"/>
            <a:ext cx="449606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회원정보수정 클릭 시 기존의 회원 정보를 불러옵니다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988" y="2905078"/>
            <a:ext cx="6507212" cy="246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91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7024"/>
            <a:ext cx="6906589" cy="7106876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4114800" y="4229100"/>
            <a:ext cx="898417" cy="54301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114800" y="5057122"/>
            <a:ext cx="1604491" cy="532226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114800" y="5908901"/>
            <a:ext cx="1143000" cy="5300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99566" y="304799"/>
            <a:ext cx="27342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회원정보 수정</a:t>
            </a:r>
          </a:p>
        </p:txBody>
      </p:sp>
      <p:grpSp>
        <p:nvGrpSpPr>
          <p:cNvPr id="13" name="Group 7"/>
          <p:cNvGrpSpPr/>
          <p:nvPr/>
        </p:nvGrpSpPr>
        <p:grpSpPr>
          <a:xfrm>
            <a:off x="9982200" y="5647509"/>
            <a:ext cx="5410200" cy="1096191"/>
            <a:chOff x="0" y="0"/>
            <a:chExt cx="1636390" cy="1827954"/>
          </a:xfrm>
        </p:grpSpPr>
        <p:sp>
          <p:nvSpPr>
            <p:cNvPr id="14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5" name="TextBox 13"/>
          <p:cNvSpPr txBox="1"/>
          <p:nvPr/>
        </p:nvSpPr>
        <p:spPr>
          <a:xfrm>
            <a:off x="10286731" y="5829145"/>
            <a:ext cx="5895280" cy="74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이름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이메일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휴대폰번호를 변경한 뒤 수정하기 버튼을 </a:t>
            </a: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클릭시</a:t>
            </a:r>
            <a:endParaRPr lang="en-US" altLang="ko-KR" sz="1400" dirty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수정된 정보가 회원정보 테이블에 업데이트됩니다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612" y="8343900"/>
            <a:ext cx="5563376" cy="1114581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 flipV="1">
            <a:off x="5975733" y="3081059"/>
            <a:ext cx="2634867" cy="2238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2095500"/>
            <a:ext cx="73152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79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23679"/>
            <a:ext cx="7047600" cy="799147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648200" y="5676900"/>
            <a:ext cx="762000" cy="59085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57121"/>
            <a:ext cx="5715798" cy="470600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99566" y="304799"/>
            <a:ext cx="27342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아이디 찾기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450937" y="5972326"/>
            <a:ext cx="19404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7"/>
          <p:cNvGrpSpPr/>
          <p:nvPr/>
        </p:nvGrpSpPr>
        <p:grpSpPr>
          <a:xfrm>
            <a:off x="9753600" y="2560929"/>
            <a:ext cx="5562600" cy="1210971"/>
            <a:chOff x="0" y="0"/>
            <a:chExt cx="1636390" cy="1827954"/>
          </a:xfrm>
        </p:grpSpPr>
        <p:sp>
          <p:nvSpPr>
            <p:cNvPr id="15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7" name="TextBox 13"/>
          <p:cNvSpPr txBox="1"/>
          <p:nvPr/>
        </p:nvSpPr>
        <p:spPr>
          <a:xfrm>
            <a:off x="10134331" y="2741477"/>
            <a:ext cx="4487032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아이디 찾기 버튼 클릭 시 이메일 또는 휴대폰 번호를 통해 </a:t>
            </a:r>
            <a:endParaRPr lang="en-US" altLang="ko-KR" sz="1400" dirty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본인의 아이디를 찾을 수 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8763" y="4190595"/>
            <a:ext cx="4439270" cy="3639058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8000999" y="4826484"/>
            <a:ext cx="4601963" cy="1841016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787416" y="4826484"/>
            <a:ext cx="4601963" cy="1841016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7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835" y="1898389"/>
            <a:ext cx="8354165" cy="17047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66" y="3848100"/>
            <a:ext cx="6612468" cy="541020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797690" y="5676899"/>
            <a:ext cx="838199" cy="45720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97690" y="6438900"/>
            <a:ext cx="1571624" cy="48116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4547923"/>
            <a:ext cx="6096000" cy="4566249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1887201" y="6462867"/>
            <a:ext cx="1066799" cy="45720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66555" y="1868957"/>
            <a:ext cx="1105645" cy="607543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520642" y="1793576"/>
            <a:ext cx="1918758" cy="682924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99566" y="304799"/>
            <a:ext cx="27342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아이디 찾기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940690" y="4076700"/>
            <a:ext cx="5593710" cy="2057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7"/>
          <p:cNvGrpSpPr/>
          <p:nvPr/>
        </p:nvGrpSpPr>
        <p:grpSpPr>
          <a:xfrm>
            <a:off x="10362851" y="8721611"/>
            <a:ext cx="4496149" cy="841489"/>
            <a:chOff x="0" y="0"/>
            <a:chExt cx="1636390" cy="1827954"/>
          </a:xfrm>
        </p:grpSpPr>
        <p:sp>
          <p:nvSpPr>
            <p:cNvPr id="20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25" name="TextBox 13"/>
          <p:cNvSpPr txBox="1"/>
          <p:nvPr/>
        </p:nvSpPr>
        <p:spPr>
          <a:xfrm>
            <a:off x="10743582" y="8902159"/>
            <a:ext cx="374971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이름과 이메일을 통해 찾은 본인의 아이디입니다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cxnSp>
        <p:nvCxnSpPr>
          <p:cNvPr id="26" name="직선 화살표 연결선 25"/>
          <p:cNvCxnSpPr>
            <a:endCxn id="7" idx="1"/>
          </p:cNvCxnSpPr>
          <p:nvPr/>
        </p:nvCxnSpPr>
        <p:spPr>
          <a:xfrm>
            <a:off x="7239000" y="6379029"/>
            <a:ext cx="2438400" cy="4520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87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615" y="3371554"/>
            <a:ext cx="4734586" cy="52299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99879"/>
            <a:ext cx="7047600" cy="799147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5469119" y="5880463"/>
            <a:ext cx="855481" cy="406037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99566" y="304799"/>
            <a:ext cx="27342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비밀번호 찾기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324600" y="6057900"/>
            <a:ext cx="19404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7"/>
          <p:cNvGrpSpPr/>
          <p:nvPr/>
        </p:nvGrpSpPr>
        <p:grpSpPr>
          <a:xfrm>
            <a:off x="12192000" y="5075529"/>
            <a:ext cx="5562600" cy="1210971"/>
            <a:chOff x="0" y="0"/>
            <a:chExt cx="1636390" cy="1827954"/>
          </a:xfrm>
        </p:grpSpPr>
        <p:sp>
          <p:nvSpPr>
            <p:cNvPr id="12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4" name="TextBox 13"/>
          <p:cNvSpPr txBox="1"/>
          <p:nvPr/>
        </p:nvSpPr>
        <p:spPr>
          <a:xfrm>
            <a:off x="12572731" y="5256077"/>
            <a:ext cx="4487032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비밀번호 찾기 버튼 클릭 시 아이디와 이름을 통해 </a:t>
            </a:r>
            <a:endParaRPr lang="en-US" altLang="ko-KR" sz="1400" dirty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본인의 비밀번호를 찾을 수 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07350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44" y="1735438"/>
            <a:ext cx="8496769" cy="16400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577" y="4245184"/>
            <a:ext cx="3277057" cy="32291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12" y="3590113"/>
            <a:ext cx="5439534" cy="5820587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269196" y="5646394"/>
            <a:ext cx="626404" cy="411506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269196" y="6286500"/>
            <a:ext cx="702604" cy="40496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209924" y="6134100"/>
            <a:ext cx="1058276" cy="38813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663886" y="1800987"/>
            <a:ext cx="1212888" cy="45720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7086600" y="1576684"/>
            <a:ext cx="914400" cy="64842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99566" y="304799"/>
            <a:ext cx="27342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비밀번호 찾기</a:t>
            </a:r>
          </a:p>
        </p:txBody>
      </p:sp>
      <p:grpSp>
        <p:nvGrpSpPr>
          <p:cNvPr id="16" name="Group 7"/>
          <p:cNvGrpSpPr/>
          <p:nvPr/>
        </p:nvGrpSpPr>
        <p:grpSpPr>
          <a:xfrm>
            <a:off x="9906000" y="7353300"/>
            <a:ext cx="4496149" cy="841489"/>
            <a:chOff x="0" y="0"/>
            <a:chExt cx="1636390" cy="1827954"/>
          </a:xfrm>
        </p:grpSpPr>
        <p:sp>
          <p:nvSpPr>
            <p:cNvPr id="1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20" name="TextBox 13"/>
          <p:cNvSpPr txBox="1"/>
          <p:nvPr/>
        </p:nvSpPr>
        <p:spPr>
          <a:xfrm>
            <a:off x="10286731" y="7533848"/>
            <a:ext cx="374971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아이디와 이름을 통해 찾은 본인의 비밀번호입니다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5270330" y="6048388"/>
            <a:ext cx="4903247" cy="95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3280764" y="3534222"/>
            <a:ext cx="3805836" cy="23255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684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567873" y="2939774"/>
            <a:ext cx="22979922" cy="10739927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1028700" y="1203650"/>
            <a:ext cx="6313310" cy="6626566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848600" y="5934500"/>
            <a:ext cx="9579397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606"/>
              </a:lnSpc>
            </a:pPr>
            <a:r>
              <a:rPr lang="ko-KR" altLang="en-US" sz="10505" dirty="0">
                <a:solidFill>
                  <a:srgbClr val="C3EBEF"/>
                </a:solidFill>
                <a:ea typeface="Nanum Gothic Bold"/>
              </a:rPr>
              <a:t>상품 관리</a:t>
            </a:r>
            <a:endParaRPr lang="en-US" sz="10505" dirty="0">
              <a:solidFill>
                <a:srgbClr val="C3EBEF"/>
              </a:solidFill>
              <a:ea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269954" y="1646458"/>
            <a:ext cx="2608193" cy="2209851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31900" y="568361"/>
            <a:ext cx="1239902" cy="1532463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01679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10577"/>
            <a:ext cx="10287000" cy="832872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117595" y="2819521"/>
            <a:ext cx="4433752" cy="750311"/>
            <a:chOff x="0" y="0"/>
            <a:chExt cx="1636390" cy="18279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2442043" y="2960233"/>
            <a:ext cx="393546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상품의 카테고리 기준을 필터링하여 볼 수 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886200" y="1219321"/>
            <a:ext cx="3813267" cy="82006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07423" y="2590921"/>
            <a:ext cx="2658291" cy="82006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/>
          <p:nvPr/>
        </p:nvCxnSpPr>
        <p:spPr>
          <a:xfrm>
            <a:off x="7699467" y="1554234"/>
            <a:ext cx="4418127" cy="1646287"/>
          </a:xfrm>
          <a:prstGeom prst="bentConnector3">
            <a:avLst>
              <a:gd name="adj1" fmla="val 6951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/>
          <p:nvPr/>
        </p:nvCxnSpPr>
        <p:spPr>
          <a:xfrm>
            <a:off x="3265714" y="2960233"/>
            <a:ext cx="8621486" cy="3212088"/>
          </a:xfrm>
          <a:prstGeom prst="bentConnector3">
            <a:avLst>
              <a:gd name="adj1" fmla="val 5681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7"/>
          <p:cNvGrpSpPr/>
          <p:nvPr/>
        </p:nvGrpSpPr>
        <p:grpSpPr>
          <a:xfrm>
            <a:off x="12039600" y="5879210"/>
            <a:ext cx="4151703" cy="750311"/>
            <a:chOff x="0" y="0"/>
            <a:chExt cx="1636390" cy="1827954"/>
          </a:xfrm>
        </p:grpSpPr>
        <p:sp>
          <p:nvSpPr>
            <p:cNvPr id="3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39" name="TextBox 13"/>
          <p:cNvSpPr txBox="1"/>
          <p:nvPr/>
        </p:nvSpPr>
        <p:spPr>
          <a:xfrm>
            <a:off x="12364049" y="6019922"/>
            <a:ext cx="428624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상품의 정렬 기준을 선택하여 볼 수 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99566" y="304799"/>
            <a:ext cx="35724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PRODUCT </a:t>
            </a:r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페이지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503184"/>
            <a:ext cx="9585947" cy="34561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82" y="5380286"/>
            <a:ext cx="9461864" cy="380531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096752" y="2856093"/>
            <a:ext cx="4438648" cy="750311"/>
            <a:chOff x="0" y="0"/>
            <a:chExt cx="1636390" cy="18279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2262320" y="3046254"/>
            <a:ext cx="442548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한 페이지당 보이는 상품의 개수를 조절할 수 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9296400" y="1702767"/>
            <a:ext cx="1062446" cy="468933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3962400" y="8648700"/>
            <a:ext cx="3429000" cy="53895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/>
          <p:nvPr/>
        </p:nvCxnSpPr>
        <p:spPr>
          <a:xfrm>
            <a:off x="10958940" y="2539970"/>
            <a:ext cx="1004463" cy="691279"/>
          </a:xfrm>
          <a:prstGeom prst="bentConnector3">
            <a:avLst>
              <a:gd name="adj1" fmla="val 58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/>
          <p:nvPr/>
        </p:nvCxnSpPr>
        <p:spPr>
          <a:xfrm flipV="1">
            <a:off x="7391400" y="7890177"/>
            <a:ext cx="4334583" cy="10280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7"/>
          <p:cNvGrpSpPr/>
          <p:nvPr/>
        </p:nvGrpSpPr>
        <p:grpSpPr>
          <a:xfrm>
            <a:off x="11772303" y="7505700"/>
            <a:ext cx="4915497" cy="750311"/>
            <a:chOff x="0" y="0"/>
            <a:chExt cx="1636390" cy="1827954"/>
          </a:xfrm>
        </p:grpSpPr>
        <p:sp>
          <p:nvSpPr>
            <p:cNvPr id="3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39" name="TextBox 13"/>
          <p:cNvSpPr txBox="1"/>
          <p:nvPr/>
        </p:nvSpPr>
        <p:spPr>
          <a:xfrm>
            <a:off x="12096752" y="7646412"/>
            <a:ext cx="4286248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상품의 목록을 </a:t>
            </a: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페이지네이션을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통해 나눠서 볼 수 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046" y="1475206"/>
            <a:ext cx="941789" cy="92405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99566" y="304799"/>
            <a:ext cx="35724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PRODUCT </a:t>
            </a:r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15575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30771" y="752930"/>
            <a:ext cx="11624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400" b="1" dirty="0">
                <a:solidFill>
                  <a:schemeClr val="accent2">
                    <a:alpha val="80000"/>
                  </a:schemeClr>
                </a:solidFill>
              </a:rPr>
              <a:t>C</a:t>
            </a:r>
            <a:endParaRPr lang="ko-KR" altLang="en-US" sz="14400" b="1" dirty="0">
              <a:solidFill>
                <a:schemeClr val="accent2">
                  <a:alpha val="8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95520" y="1930176"/>
            <a:ext cx="290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900" dirty="0" err="1">
                <a:solidFill>
                  <a:schemeClr val="accent2">
                    <a:alpha val="80000"/>
                  </a:schemeClr>
                </a:solidFill>
              </a:rPr>
              <a:t>ontents</a:t>
            </a:r>
            <a:endParaRPr lang="ko-KR" altLang="en-US" sz="4800" spc="900" dirty="0">
              <a:solidFill>
                <a:schemeClr val="accent2">
                  <a:alpha val="80000"/>
                </a:schemeClr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377014" y="4325467"/>
            <a:ext cx="3705196" cy="665633"/>
            <a:chOff x="1471799" y="2717800"/>
            <a:chExt cx="2470129" cy="443755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133527" y="2730668"/>
              <a:ext cx="18084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450" dirty="0">
                  <a:solidFill>
                    <a:schemeClr val="accent4">
                      <a:lumMod val="50000"/>
                    </a:schemeClr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프로젝트 개요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474176" y="2772201"/>
              <a:ext cx="4725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4">
                      <a:lumMod val="50000"/>
                    </a:schemeClr>
                  </a:solidFill>
                </a:rPr>
                <a:t>001</a:t>
              </a:r>
              <a:endParaRPr lang="ko-KR" altLang="en-US" sz="27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377014" y="5773267"/>
            <a:ext cx="2793085" cy="665633"/>
            <a:chOff x="1471799" y="2717800"/>
            <a:chExt cx="1862056" cy="443755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133527" y="2730668"/>
              <a:ext cx="12003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45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회원관리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474176" y="2772201"/>
              <a:ext cx="4725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4">
                      <a:lumMod val="50000"/>
                    </a:schemeClr>
                  </a:solidFill>
                </a:rPr>
                <a:t>002</a:t>
              </a:r>
              <a:endParaRPr lang="ko-KR" altLang="en-US" sz="27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377014" y="7221067"/>
            <a:ext cx="2897281" cy="665633"/>
            <a:chOff x="1471799" y="2717800"/>
            <a:chExt cx="1931520" cy="443755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133527" y="2730668"/>
              <a:ext cx="12697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45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상품 관리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474176" y="2772201"/>
              <a:ext cx="4725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4">
                      <a:lumMod val="50000"/>
                    </a:schemeClr>
                  </a:solidFill>
                </a:rPr>
                <a:t>003</a:t>
              </a:r>
              <a:endParaRPr lang="ko-KR" altLang="en-US" sz="27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9170315" y="4325467"/>
            <a:ext cx="2793085" cy="665633"/>
            <a:chOff x="1471799" y="2717800"/>
            <a:chExt cx="1862056" cy="443755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133527" y="2730668"/>
              <a:ext cx="12003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45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공지사항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74176" y="2772201"/>
              <a:ext cx="4725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4">
                      <a:lumMod val="50000"/>
                    </a:schemeClr>
                  </a:solidFill>
                </a:rPr>
                <a:t>004</a:t>
              </a:r>
              <a:endParaRPr lang="ko-KR" altLang="en-US" sz="27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89C9DF-6AC6-3C59-716C-EE9DE8CC8407}"/>
              </a:ext>
            </a:extLst>
          </p:cNvPr>
          <p:cNvGrpSpPr/>
          <p:nvPr/>
        </p:nvGrpSpPr>
        <p:grpSpPr>
          <a:xfrm>
            <a:off x="9165833" y="5871874"/>
            <a:ext cx="2793085" cy="665632"/>
            <a:chOff x="1471799" y="2717800"/>
            <a:chExt cx="1862056" cy="443754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85B3B9D-FFCB-1FA2-490A-0A6335A3754A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E41E79-8ECF-1CA4-F62D-656CD162AF69}"/>
                </a:ext>
              </a:extLst>
            </p:cNvPr>
            <p:cNvSpPr txBox="1"/>
            <p:nvPr/>
          </p:nvSpPr>
          <p:spPr>
            <a:xfrm>
              <a:off x="2133527" y="2730667"/>
              <a:ext cx="12003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45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상품문의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526CD6-E1F7-8041-1834-0BD49E00CE99}"/>
                </a:ext>
              </a:extLst>
            </p:cNvPr>
            <p:cNvSpPr txBox="1"/>
            <p:nvPr/>
          </p:nvSpPr>
          <p:spPr>
            <a:xfrm>
              <a:off x="1474176" y="2772201"/>
              <a:ext cx="4725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4">
                      <a:lumMod val="50000"/>
                    </a:schemeClr>
                  </a:solidFill>
                </a:rPr>
                <a:t>005</a:t>
              </a:r>
              <a:endParaRPr lang="ko-KR" altLang="en-US" sz="27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1303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20" y="2084624"/>
            <a:ext cx="5213333" cy="604955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354437" y="2574447"/>
            <a:ext cx="4433752" cy="750311"/>
            <a:chOff x="0" y="0"/>
            <a:chExt cx="1636390" cy="18279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678885" y="2715159"/>
            <a:ext cx="3935461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상품 클릭 시 상품 상세보기 페이지로 이동합니다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914400" y="2164416"/>
            <a:ext cx="5562600" cy="383903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/>
          <p:nvPr/>
        </p:nvCxnSpPr>
        <p:spPr>
          <a:xfrm flipV="1">
            <a:off x="6470469" y="2949603"/>
            <a:ext cx="2825931" cy="9889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3696323" y="5089048"/>
            <a:ext cx="2475877" cy="84465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꺾인 연결선 49"/>
          <p:cNvCxnSpPr>
            <a:stCxn id="49" idx="3"/>
          </p:cNvCxnSpPr>
          <p:nvPr/>
        </p:nvCxnSpPr>
        <p:spPr>
          <a:xfrm>
            <a:off x="6172200" y="5511373"/>
            <a:ext cx="1943073" cy="1617176"/>
          </a:xfrm>
          <a:prstGeom prst="bentConnector3">
            <a:avLst>
              <a:gd name="adj1" fmla="val 594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8134182"/>
            <a:ext cx="4210638" cy="1200318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00" y="8117836"/>
            <a:ext cx="4163006" cy="1162212"/>
          </a:xfrm>
          <a:prstGeom prst="rect">
            <a:avLst/>
          </a:prstGeom>
        </p:spPr>
      </p:pic>
      <p:grpSp>
        <p:nvGrpSpPr>
          <p:cNvPr id="57" name="Group 7"/>
          <p:cNvGrpSpPr/>
          <p:nvPr/>
        </p:nvGrpSpPr>
        <p:grpSpPr>
          <a:xfrm>
            <a:off x="8166807" y="6598975"/>
            <a:ext cx="5181600" cy="1254997"/>
            <a:chOff x="0" y="0"/>
            <a:chExt cx="1636390" cy="3057501"/>
          </a:xfrm>
        </p:grpSpPr>
        <p:sp>
          <p:nvSpPr>
            <p:cNvPr id="58" name="Freeform 8"/>
            <p:cNvSpPr/>
            <p:nvPr/>
          </p:nvSpPr>
          <p:spPr>
            <a:xfrm>
              <a:off x="0" y="0"/>
              <a:ext cx="1636390" cy="3057501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59" name="TextBox 13"/>
          <p:cNvSpPr txBox="1"/>
          <p:nvPr/>
        </p:nvSpPr>
        <p:spPr>
          <a:xfrm>
            <a:off x="8491255" y="6739687"/>
            <a:ext cx="5314351" cy="74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찜하기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버튼 클릭 시 </a:t>
            </a: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찜한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목록을 테이블에 저장할 수 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이미 </a:t>
            </a: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찜한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상품일 경우에는 담을 수 없습니다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2017" y="6319961"/>
            <a:ext cx="3521311" cy="167914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99566" y="304799"/>
            <a:ext cx="35724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PRODUCT </a:t>
            </a:r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페이지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19837" y="7999101"/>
            <a:ext cx="7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1.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086875" y="8096190"/>
            <a:ext cx="7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2.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32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62100"/>
            <a:ext cx="6738797" cy="6705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617" y="1753703"/>
            <a:ext cx="5105400" cy="6566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2410346"/>
            <a:ext cx="10005275" cy="4191000"/>
          </a:xfrm>
          <a:prstGeom prst="rect">
            <a:avLst/>
          </a:prstGeom>
        </p:spPr>
      </p:pic>
      <p:cxnSp>
        <p:nvCxnSpPr>
          <p:cNvPr id="7" name="꺾인 연결선 6"/>
          <p:cNvCxnSpPr/>
          <p:nvPr/>
        </p:nvCxnSpPr>
        <p:spPr>
          <a:xfrm>
            <a:off x="6934200" y="3314700"/>
            <a:ext cx="762000" cy="2286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1658600" y="1864722"/>
            <a:ext cx="381000" cy="4185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상세페이지</a:t>
            </a:r>
          </a:p>
        </p:txBody>
      </p:sp>
      <p:grpSp>
        <p:nvGrpSpPr>
          <p:cNvPr id="12" name="Group 7"/>
          <p:cNvGrpSpPr/>
          <p:nvPr/>
        </p:nvGrpSpPr>
        <p:grpSpPr>
          <a:xfrm>
            <a:off x="9755859" y="6972300"/>
            <a:ext cx="5255541" cy="1143000"/>
            <a:chOff x="0" y="0"/>
            <a:chExt cx="1636390" cy="1827954"/>
          </a:xfrm>
        </p:grpSpPr>
        <p:sp>
          <p:nvSpPr>
            <p:cNvPr id="13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4" name="TextBox 13"/>
          <p:cNvSpPr txBox="1"/>
          <p:nvPr/>
        </p:nvSpPr>
        <p:spPr>
          <a:xfrm>
            <a:off x="10017547" y="7083235"/>
            <a:ext cx="48501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메인 페이지나 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PRODUCT 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페이지에서 제품 사진을 클릭하면 </a:t>
            </a:r>
            <a:endParaRPr lang="en-US" altLang="ko-KR" sz="1400" dirty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해당 제품의 상세 페이지로 이동합니다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grpSp>
        <p:nvGrpSpPr>
          <p:cNvPr id="15" name="Group 7"/>
          <p:cNvGrpSpPr/>
          <p:nvPr/>
        </p:nvGrpSpPr>
        <p:grpSpPr>
          <a:xfrm>
            <a:off x="13099951" y="1409700"/>
            <a:ext cx="4188741" cy="1143000"/>
            <a:chOff x="0" y="0"/>
            <a:chExt cx="1636390" cy="1827954"/>
          </a:xfrm>
        </p:grpSpPr>
        <p:sp>
          <p:nvSpPr>
            <p:cNvPr id="16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7" name="TextBox 16"/>
          <p:cNvSpPr txBox="1"/>
          <p:nvPr/>
        </p:nvSpPr>
        <p:spPr>
          <a:xfrm>
            <a:off x="13361639" y="1520635"/>
            <a:ext cx="4850161" cy="74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제품마다 다르게 설정한 제품 코드를 사용하여 </a:t>
            </a:r>
            <a:endParaRPr lang="en-US" altLang="ko-KR" sz="1400" dirty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상세페이지로 연결시켰습니다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410202" y="2122418"/>
            <a:ext cx="1523998" cy="180188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105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08" y="1278759"/>
            <a:ext cx="5358681" cy="39229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5614732"/>
            <a:ext cx="5172075" cy="42316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343" y="1554172"/>
            <a:ext cx="5072063" cy="382585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895600" y="8845767"/>
            <a:ext cx="1905000" cy="793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꺾인 연결선 8"/>
          <p:cNvCxnSpPr>
            <a:stCxn id="25" idx="0"/>
          </p:cNvCxnSpPr>
          <p:nvPr/>
        </p:nvCxnSpPr>
        <p:spPr>
          <a:xfrm rot="5400000" flipH="1" flipV="1">
            <a:off x="4956180" y="1711321"/>
            <a:ext cx="974714" cy="448627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6" idx="0"/>
          </p:cNvCxnSpPr>
          <p:nvPr/>
        </p:nvCxnSpPr>
        <p:spPr>
          <a:xfrm flipV="1">
            <a:off x="3848100" y="4662233"/>
            <a:ext cx="3924300" cy="418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장바구니</a:t>
            </a:r>
          </a:p>
        </p:txBody>
      </p:sp>
      <p:grpSp>
        <p:nvGrpSpPr>
          <p:cNvPr id="15" name="Group 7"/>
          <p:cNvGrpSpPr/>
          <p:nvPr/>
        </p:nvGrpSpPr>
        <p:grpSpPr>
          <a:xfrm>
            <a:off x="13158734" y="1943100"/>
            <a:ext cx="5014337" cy="1828800"/>
            <a:chOff x="0" y="0"/>
            <a:chExt cx="1636390" cy="1827954"/>
          </a:xfrm>
        </p:grpSpPr>
        <p:sp>
          <p:nvSpPr>
            <p:cNvPr id="17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8" name="TextBox 17"/>
          <p:cNvSpPr txBox="1"/>
          <p:nvPr/>
        </p:nvSpPr>
        <p:spPr>
          <a:xfrm>
            <a:off x="13420422" y="2198266"/>
            <a:ext cx="4850161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장바구니 아이콘이나 버튼을 클릭할 경우 옵션과 수량을</a:t>
            </a:r>
            <a:endParaRPr lang="en-US" altLang="ko-KR" sz="1400" dirty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선택할 수 있는 창이 띄워집니다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 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선택을 완료하고 확인</a:t>
            </a:r>
            <a:endParaRPr lang="en-US" altLang="ko-KR" sz="1400" dirty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버튼을 누르면 해당 상품이 장바구니에 담기게 됩니다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grpSp>
        <p:nvGrpSpPr>
          <p:cNvPr id="21" name="Group 7"/>
          <p:cNvGrpSpPr/>
          <p:nvPr/>
        </p:nvGrpSpPr>
        <p:grpSpPr>
          <a:xfrm>
            <a:off x="10834918" y="9029700"/>
            <a:ext cx="5014337" cy="1150119"/>
            <a:chOff x="0" y="0"/>
            <a:chExt cx="1636390" cy="1827954"/>
          </a:xfrm>
        </p:grpSpPr>
        <p:sp>
          <p:nvSpPr>
            <p:cNvPr id="22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24" name="TextBox 23"/>
          <p:cNvSpPr txBox="1"/>
          <p:nvPr/>
        </p:nvSpPr>
        <p:spPr>
          <a:xfrm>
            <a:off x="11075639" y="9172014"/>
            <a:ext cx="48501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장바구니에 담긴 상품은 사용자의 아이디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선택한 옵션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개수와</a:t>
            </a:r>
            <a:endParaRPr lang="en-US" altLang="ko-KR" sz="1400" dirty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함께 장바구니 테이블에 들어갑니다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981200" y="4441815"/>
            <a:ext cx="2438400" cy="70371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8052" y="5520774"/>
            <a:ext cx="6576348" cy="33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77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b="3873"/>
          <a:stretch/>
        </p:blipFill>
        <p:spPr>
          <a:xfrm>
            <a:off x="228599" y="378823"/>
            <a:ext cx="11480915" cy="506947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t="15133" b="29496"/>
          <a:stretch/>
        </p:blipFill>
        <p:spPr>
          <a:xfrm>
            <a:off x="2286000" y="5905500"/>
            <a:ext cx="14607499" cy="3733800"/>
          </a:xfrm>
          <a:prstGeom prst="rect">
            <a:avLst/>
          </a:prstGeom>
        </p:spPr>
      </p:pic>
      <p:cxnSp>
        <p:nvCxnSpPr>
          <p:cNvPr id="28" name="꺾인 연결선 27"/>
          <p:cNvCxnSpPr/>
          <p:nvPr/>
        </p:nvCxnSpPr>
        <p:spPr>
          <a:xfrm rot="16200000" flipH="1">
            <a:off x="-323850" y="4476749"/>
            <a:ext cx="4838699" cy="1752599"/>
          </a:xfrm>
          <a:prstGeom prst="bentConnector3">
            <a:avLst>
              <a:gd name="adj1" fmla="val 9994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장바구니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389966" y="1714500"/>
            <a:ext cx="11192433" cy="1187476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7"/>
          <p:cNvGrpSpPr/>
          <p:nvPr/>
        </p:nvGrpSpPr>
        <p:grpSpPr>
          <a:xfrm>
            <a:off x="9372600" y="4914900"/>
            <a:ext cx="5014337" cy="808502"/>
            <a:chOff x="0" y="0"/>
            <a:chExt cx="1636390" cy="1827954"/>
          </a:xfrm>
        </p:grpSpPr>
        <p:sp>
          <p:nvSpPr>
            <p:cNvPr id="16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7" name="TextBox 16"/>
          <p:cNvSpPr txBox="1"/>
          <p:nvPr/>
        </p:nvSpPr>
        <p:spPr>
          <a:xfrm>
            <a:off x="9613321" y="5057213"/>
            <a:ext cx="4850161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장바구니에 담긴 상품을 한번에 볼 수 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07188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51805"/>
          <a:stretch/>
        </p:blipFill>
        <p:spPr>
          <a:xfrm>
            <a:off x="8453046" y="1866900"/>
            <a:ext cx="9782702" cy="2895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333500"/>
            <a:ext cx="6534150" cy="4762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6515100"/>
            <a:ext cx="16992600" cy="2396079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14" idx="1"/>
          </p:cNvCxnSpPr>
          <p:nvPr/>
        </p:nvCxnSpPr>
        <p:spPr>
          <a:xfrm flipH="1" flipV="1">
            <a:off x="7777298" y="3727813"/>
            <a:ext cx="1924050" cy="19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029200" y="5829300"/>
            <a:ext cx="0" cy="838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장바구니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701349" y="3448400"/>
            <a:ext cx="1423852" cy="577876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7"/>
          <p:cNvGrpSpPr/>
          <p:nvPr/>
        </p:nvGrpSpPr>
        <p:grpSpPr>
          <a:xfrm>
            <a:off x="8747951" y="5067300"/>
            <a:ext cx="7558849" cy="1276700"/>
            <a:chOff x="0" y="0"/>
            <a:chExt cx="1636390" cy="1827954"/>
          </a:xfrm>
        </p:grpSpPr>
        <p:sp>
          <p:nvSpPr>
            <p:cNvPr id="1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21" name="TextBox 20"/>
          <p:cNvSpPr txBox="1"/>
          <p:nvPr/>
        </p:nvSpPr>
        <p:spPr>
          <a:xfrm>
            <a:off x="8988672" y="5209613"/>
            <a:ext cx="7532478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해당 버튼 클릭 시 옵션과 수량을 변경 할 수 있는 창이 뜨며 확인 버튼을 누르게 되면 변경 된 정보가 장바구니 테이블에 업데이트됩니다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526263" y="5318219"/>
            <a:ext cx="960137" cy="51108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98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8504"/>
          <a:stretch/>
        </p:blipFill>
        <p:spPr>
          <a:xfrm>
            <a:off x="533400" y="1028700"/>
            <a:ext cx="17145001" cy="7718579"/>
          </a:xfrm>
          <a:prstGeom prst="rect">
            <a:avLst/>
          </a:prstGeom>
        </p:spPr>
      </p:pic>
      <p:cxnSp>
        <p:nvCxnSpPr>
          <p:cNvPr id="6" name="꺾인 연결선 5"/>
          <p:cNvCxnSpPr/>
          <p:nvPr/>
        </p:nvCxnSpPr>
        <p:spPr>
          <a:xfrm>
            <a:off x="1371601" y="5212081"/>
            <a:ext cx="4191000" cy="2133600"/>
          </a:xfrm>
          <a:prstGeom prst="bentConnector3">
            <a:avLst>
              <a:gd name="adj1" fmla="val 13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/>
          <p:nvPr/>
        </p:nvCxnSpPr>
        <p:spPr>
          <a:xfrm>
            <a:off x="1219200" y="8533311"/>
            <a:ext cx="2819400" cy="572589"/>
          </a:xfrm>
          <a:prstGeom prst="bentConnector3">
            <a:avLst>
              <a:gd name="adj1" fmla="val 88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장바구니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43000" y="4838699"/>
            <a:ext cx="419101" cy="37338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53439" y="8090367"/>
            <a:ext cx="1432561" cy="44294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7"/>
          <p:cNvGrpSpPr/>
          <p:nvPr/>
        </p:nvGrpSpPr>
        <p:grpSpPr>
          <a:xfrm>
            <a:off x="4191000" y="8702744"/>
            <a:ext cx="7558849" cy="784156"/>
            <a:chOff x="0" y="0"/>
            <a:chExt cx="1636390" cy="1827954"/>
          </a:xfrm>
        </p:grpSpPr>
        <p:sp>
          <p:nvSpPr>
            <p:cNvPr id="1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9" name="TextBox 18"/>
          <p:cNvSpPr txBox="1"/>
          <p:nvPr/>
        </p:nvSpPr>
        <p:spPr>
          <a:xfrm>
            <a:off x="4431721" y="8845057"/>
            <a:ext cx="7532478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해당 버튼 클릭 시 선택된 </a:t>
            </a: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상풍을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장바구니 테이블에서 삭제하고 현재 페이지에 업데이트 됩니다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grpSp>
        <p:nvGrpSpPr>
          <p:cNvPr id="21" name="Group 7"/>
          <p:cNvGrpSpPr/>
          <p:nvPr/>
        </p:nvGrpSpPr>
        <p:grpSpPr>
          <a:xfrm>
            <a:off x="12649200" y="6743700"/>
            <a:ext cx="4952999" cy="784156"/>
            <a:chOff x="0" y="0"/>
            <a:chExt cx="1636390" cy="1827954"/>
          </a:xfrm>
        </p:grpSpPr>
        <p:sp>
          <p:nvSpPr>
            <p:cNvPr id="22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23" name="TextBox 22"/>
          <p:cNvSpPr txBox="1"/>
          <p:nvPr/>
        </p:nvSpPr>
        <p:spPr>
          <a:xfrm>
            <a:off x="12889922" y="6886013"/>
            <a:ext cx="471227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선택된 상품들의 원가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할인가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최종 결제 금액이 표시됩니다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19775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30352"/>
            <a:ext cx="12689071" cy="634214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4104291" y="3543300"/>
            <a:ext cx="3855377" cy="1125976"/>
            <a:chOff x="0" y="0"/>
            <a:chExt cx="1636390" cy="18279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428739" y="3684012"/>
            <a:ext cx="3935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상세페이지에 들어간 최근 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4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개의 상품 목록을</a:t>
            </a:r>
            <a:endParaRPr lang="en-US" altLang="ko-KR" sz="1400" dirty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볼 수 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57200" y="1714500"/>
            <a:ext cx="13030200" cy="71628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/>
          <p:nvPr/>
        </p:nvCxnSpPr>
        <p:spPr>
          <a:xfrm>
            <a:off x="13487400" y="2857500"/>
            <a:ext cx="2475401" cy="668776"/>
          </a:xfrm>
          <a:prstGeom prst="bentConnector3">
            <a:avLst>
              <a:gd name="adj1" fmla="val 10013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10058401" y="2857500"/>
            <a:ext cx="3316470" cy="347910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/>
          <p:nvPr/>
        </p:nvCxnSpPr>
        <p:spPr>
          <a:xfrm>
            <a:off x="11716636" y="6378979"/>
            <a:ext cx="2606033" cy="946962"/>
          </a:xfrm>
          <a:prstGeom prst="bentConnector3">
            <a:avLst>
              <a:gd name="adj1" fmla="val 37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7"/>
          <p:cNvGrpSpPr/>
          <p:nvPr/>
        </p:nvGrpSpPr>
        <p:grpSpPr>
          <a:xfrm>
            <a:off x="14322669" y="6628008"/>
            <a:ext cx="3203331" cy="1181419"/>
            <a:chOff x="0" y="0"/>
            <a:chExt cx="1636390" cy="1827954"/>
          </a:xfrm>
        </p:grpSpPr>
        <p:sp>
          <p:nvSpPr>
            <p:cNvPr id="32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33" name="TextBox 13"/>
          <p:cNvSpPr txBox="1"/>
          <p:nvPr/>
        </p:nvSpPr>
        <p:spPr>
          <a:xfrm>
            <a:off x="14647117" y="6768720"/>
            <a:ext cx="2802683" cy="74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최근 본 상품을 통해서도 해당 상품의</a:t>
            </a:r>
            <a:endParaRPr lang="en-US" altLang="ko-KR" sz="1400" dirty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상세페이지에 들어갈 수 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마이페이지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053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7" y="1691311"/>
            <a:ext cx="13127282" cy="676369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4104291" y="3244343"/>
            <a:ext cx="3855377" cy="750311"/>
            <a:chOff x="0" y="0"/>
            <a:chExt cx="1636390" cy="18279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428739" y="3385055"/>
            <a:ext cx="3935461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찜한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상품의 목록을 한번에 볼 수 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57200" y="1415543"/>
            <a:ext cx="13030200" cy="71628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/>
          <p:nvPr/>
        </p:nvCxnSpPr>
        <p:spPr>
          <a:xfrm>
            <a:off x="13487400" y="2558543"/>
            <a:ext cx="2475401" cy="668776"/>
          </a:xfrm>
          <a:prstGeom prst="bentConnector3">
            <a:avLst>
              <a:gd name="adj1" fmla="val 10013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12344400" y="4234943"/>
            <a:ext cx="914400" cy="5334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/>
          <p:nvPr/>
        </p:nvCxnSpPr>
        <p:spPr>
          <a:xfrm>
            <a:off x="13258800" y="4501643"/>
            <a:ext cx="845491" cy="73700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7"/>
          <p:cNvGrpSpPr/>
          <p:nvPr/>
        </p:nvGrpSpPr>
        <p:grpSpPr>
          <a:xfrm>
            <a:off x="14097000" y="4856232"/>
            <a:ext cx="3855377" cy="1181419"/>
            <a:chOff x="0" y="0"/>
            <a:chExt cx="1636390" cy="1827954"/>
          </a:xfrm>
        </p:grpSpPr>
        <p:sp>
          <p:nvSpPr>
            <p:cNvPr id="32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33" name="TextBox 13"/>
          <p:cNvSpPr txBox="1"/>
          <p:nvPr/>
        </p:nvSpPr>
        <p:spPr>
          <a:xfrm>
            <a:off x="14421448" y="4996944"/>
            <a:ext cx="3935461" cy="74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해당 상품을 찜 목록 테이블에서</a:t>
            </a:r>
            <a:endParaRPr lang="en-US" altLang="ko-KR" sz="1400" dirty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삭제할 수 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85800" y="7587743"/>
            <a:ext cx="1143000" cy="5334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꺾인 연결선 34"/>
          <p:cNvCxnSpPr/>
          <p:nvPr/>
        </p:nvCxnSpPr>
        <p:spPr>
          <a:xfrm rot="16200000" flipH="1">
            <a:off x="1092752" y="8279847"/>
            <a:ext cx="1219202" cy="901794"/>
          </a:xfrm>
          <a:prstGeom prst="bentConnector3">
            <a:avLst>
              <a:gd name="adj1" fmla="val 9928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7"/>
          <p:cNvGrpSpPr/>
          <p:nvPr/>
        </p:nvGrpSpPr>
        <p:grpSpPr>
          <a:xfrm>
            <a:off x="2286000" y="8965189"/>
            <a:ext cx="5105400" cy="750311"/>
            <a:chOff x="0" y="0"/>
            <a:chExt cx="1636390" cy="1827954"/>
          </a:xfrm>
        </p:grpSpPr>
        <p:sp>
          <p:nvSpPr>
            <p:cNvPr id="41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42" name="TextBox 13"/>
          <p:cNvSpPr txBox="1"/>
          <p:nvPr/>
        </p:nvSpPr>
        <p:spPr>
          <a:xfrm>
            <a:off x="2610448" y="9105901"/>
            <a:ext cx="516195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선택한 상품을 한번에 찜 목록 테이블에서 삭제 할 수 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마이페이지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758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567873" y="2939774"/>
            <a:ext cx="22979922" cy="10739927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1028700" y="1203650"/>
            <a:ext cx="6313310" cy="6626566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861003" y="5934500"/>
            <a:ext cx="7621597" cy="161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6"/>
              </a:lnSpc>
            </a:pPr>
            <a:r>
              <a:rPr lang="ko-KR" altLang="en-US" sz="10505" dirty="0">
                <a:solidFill>
                  <a:srgbClr val="C3EBEF"/>
                </a:solidFill>
                <a:ea typeface="Nanum Gothic Bold"/>
              </a:rPr>
              <a:t>공지사항</a:t>
            </a:r>
            <a:endParaRPr lang="en-US" sz="10505" dirty="0">
              <a:solidFill>
                <a:srgbClr val="C3EBEF"/>
              </a:solidFill>
              <a:ea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269954" y="1646458"/>
            <a:ext cx="2608193" cy="2209851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31900" y="568361"/>
            <a:ext cx="1239902" cy="1532463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85142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990600" y="11370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77" y="2458590"/>
            <a:ext cx="12912404" cy="6163974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1969965" y="4450430"/>
            <a:ext cx="13716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Group 7"/>
          <p:cNvGrpSpPr/>
          <p:nvPr/>
        </p:nvGrpSpPr>
        <p:grpSpPr>
          <a:xfrm>
            <a:off x="14625755" y="4498235"/>
            <a:ext cx="2724675" cy="1098812"/>
            <a:chOff x="0" y="0"/>
            <a:chExt cx="1636390" cy="1827954"/>
          </a:xfrm>
        </p:grpSpPr>
        <p:sp>
          <p:nvSpPr>
            <p:cNvPr id="10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1" name="TextBox 13"/>
          <p:cNvSpPr txBox="1"/>
          <p:nvPr/>
        </p:nvSpPr>
        <p:spPr>
          <a:xfrm>
            <a:off x="14906903" y="4650096"/>
            <a:ext cx="2703666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고객센터 버튼을 클릭하면 </a:t>
            </a:r>
            <a:endParaRPr lang="en-US" altLang="ko-KR" sz="1400" dirty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공지사항  페이지를 볼 수 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>
            <a:off x="13077699" y="4590856"/>
            <a:ext cx="1846621" cy="4953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공지사항 페이지</a:t>
            </a:r>
            <a:endParaRPr lang="ko-KR" altLang="en-US" sz="3200" dirty="0">
              <a:solidFill>
                <a:srgbClr val="7AC7CF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450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999566" y="304799"/>
            <a:ext cx="32676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프로젝트 개요</a:t>
            </a:r>
          </a:p>
        </p:txBody>
      </p:sp>
      <p:graphicFrame>
        <p:nvGraphicFramePr>
          <p:cNvPr id="2" name="표 17">
            <a:extLst>
              <a:ext uri="{FF2B5EF4-FFF2-40B4-BE49-F238E27FC236}">
                <a16:creationId xmlns:a16="http://schemas.microsoft.com/office/drawing/2014/main" id="{BFA03E80-03DA-CF40-3B76-66D857186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315363"/>
              </p:ext>
            </p:extLst>
          </p:nvPr>
        </p:nvGraphicFramePr>
        <p:xfrm>
          <a:off x="1013013" y="6286516"/>
          <a:ext cx="6858000" cy="2476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712">
                  <a:extLst>
                    <a:ext uri="{9D8B030D-6E8A-4147-A177-3AD203B41FA5}">
                      <a16:colId xmlns:a16="http://schemas.microsoft.com/office/drawing/2014/main" val="1690684679"/>
                    </a:ext>
                  </a:extLst>
                </a:gridCol>
                <a:gridCol w="5022288">
                  <a:extLst>
                    <a:ext uri="{9D8B030D-6E8A-4147-A177-3AD203B41FA5}">
                      <a16:colId xmlns:a16="http://schemas.microsoft.com/office/drawing/2014/main" val="1971849059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200" b="0" kern="1200" dirty="0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Java(JDK11), HTML/CSS, </a:t>
                      </a:r>
                      <a:r>
                        <a:rPr lang="en-US" altLang="ko-KR" sz="12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Javascript</a:t>
                      </a:r>
                      <a:endParaRPr lang="en-US" altLang="ko-KR" sz="1200" b="0" kern="1200" dirty="0">
                        <a:solidFill>
                          <a:sysClr val="windowText" lastClr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99165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라이브러리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React, jQuery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95824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Apache Tomcat 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739348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DB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sv-SE" altLang="ko-KR" sz="120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MySQL 8.0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96231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IDE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및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Tool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Visual Studio Code, MySQL Workbench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880146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3E2FCAF2-0A3A-822D-0191-0F7ABEE1CD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96" y="2162512"/>
            <a:ext cx="635307" cy="635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4B61B-A541-44C5-55A0-5B4E24871CEF}"/>
              </a:ext>
            </a:extLst>
          </p:cNvPr>
          <p:cNvSpPr txBox="1"/>
          <p:nvPr/>
        </p:nvSpPr>
        <p:spPr>
          <a:xfrm>
            <a:off x="2633382" y="1989027"/>
            <a:ext cx="2960576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기간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2023.06 ~ 2023.07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AAB285-11E5-BE28-2160-DFBBDCC407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034" y="3103118"/>
            <a:ext cx="787673" cy="7876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965FD-E784-ECF9-350D-4DC52FB55C93}"/>
              </a:ext>
            </a:extLst>
          </p:cNvPr>
          <p:cNvSpPr txBox="1"/>
          <p:nvPr/>
        </p:nvSpPr>
        <p:spPr>
          <a:xfrm>
            <a:off x="2633382" y="3039300"/>
            <a:ext cx="296057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인원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명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7CD3BA60-C0F4-5DA9-63A0-833AEDC207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0318" y="5143500"/>
            <a:ext cx="728662" cy="7521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AF9329E-4BD0-9704-5D37-E7BA4ACDCFD8}"/>
              </a:ext>
            </a:extLst>
          </p:cNvPr>
          <p:cNvSpPr txBox="1"/>
          <p:nvPr/>
        </p:nvSpPr>
        <p:spPr>
          <a:xfrm>
            <a:off x="5479076" y="5457082"/>
            <a:ext cx="929048" cy="39004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AF6DD2-C279-E1A6-9860-BEDEAA66C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83325">
            <a:off x="9889561" y="841425"/>
            <a:ext cx="5124792" cy="289848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9E1E889-AC15-846F-CBE5-CC5F2BEC6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96" y="4151712"/>
            <a:ext cx="660185" cy="66018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D1B7F97-8536-CA88-1E86-32945F38DC8C}"/>
              </a:ext>
            </a:extLst>
          </p:cNvPr>
          <p:cNvSpPr txBox="1"/>
          <p:nvPr/>
        </p:nvSpPr>
        <p:spPr>
          <a:xfrm>
            <a:off x="2633382" y="4081365"/>
            <a:ext cx="2960576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원본 사이트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  <a:hlinkClick r:id="rId8"/>
              </a:rPr>
              <a:t>https://essasofa.co.kr/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EFC5321-AC41-3F46-FCBD-EA189DE978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58737">
            <a:off x="8021067" y="3394503"/>
            <a:ext cx="7887780" cy="329305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5433724-DE82-004E-240F-0741810B42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324110">
            <a:off x="8280433" y="6222530"/>
            <a:ext cx="8016480" cy="3491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6EB68D-3BAB-62A4-984D-C4DD26C1F4D9}"/>
              </a:ext>
            </a:extLst>
          </p:cNvPr>
          <p:cNvSpPr txBox="1"/>
          <p:nvPr/>
        </p:nvSpPr>
        <p:spPr>
          <a:xfrm>
            <a:off x="2633382" y="5101017"/>
            <a:ext cx="3310218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  <a:hlinkClick r:id="rId11"/>
              </a:rPr>
              <a:t>https://github.com/HongHyukjin/Essa.git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FD2C70-C216-03BC-15B3-07091522F578}"/>
              </a:ext>
            </a:extLst>
          </p:cNvPr>
          <p:cNvSpPr txBox="1"/>
          <p:nvPr/>
        </p:nvSpPr>
        <p:spPr>
          <a:xfrm>
            <a:off x="2633382" y="5483790"/>
            <a:ext cx="3310218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  <a:hlinkClick r:id="rId12"/>
              </a:rPr>
              <a:t>http://gurwlszx.cafe24.com/EssaSofa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388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57301"/>
            <a:ext cx="15909635" cy="7086600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>
            <a:off x="6737529" y="5208171"/>
            <a:ext cx="1004463" cy="69127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7"/>
          <p:cNvGrpSpPr/>
          <p:nvPr/>
        </p:nvGrpSpPr>
        <p:grpSpPr>
          <a:xfrm>
            <a:off x="7759409" y="5585398"/>
            <a:ext cx="4470003" cy="628103"/>
            <a:chOff x="0" y="0"/>
            <a:chExt cx="1636390" cy="1827954"/>
          </a:xfrm>
        </p:grpSpPr>
        <p:sp>
          <p:nvSpPr>
            <p:cNvPr id="10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1" name="TextBox 13"/>
          <p:cNvSpPr txBox="1"/>
          <p:nvPr/>
        </p:nvSpPr>
        <p:spPr>
          <a:xfrm>
            <a:off x="7892542" y="5685546"/>
            <a:ext cx="414930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게시글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제목을 선택하면 공지사항 내용을 볼 수 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공지사항 페이지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556" y="8953500"/>
            <a:ext cx="3924848" cy="666843"/>
          </a:xfrm>
          <a:prstGeom prst="rect">
            <a:avLst/>
          </a:prstGeom>
        </p:spPr>
      </p:pic>
      <p:cxnSp>
        <p:nvCxnSpPr>
          <p:cNvPr id="13" name="꺾인 연결선 12"/>
          <p:cNvCxnSpPr>
            <a:stCxn id="18" idx="3"/>
          </p:cNvCxnSpPr>
          <p:nvPr/>
        </p:nvCxnSpPr>
        <p:spPr>
          <a:xfrm>
            <a:off x="10784404" y="9222977"/>
            <a:ext cx="1409152" cy="39736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7"/>
          <p:cNvGrpSpPr/>
          <p:nvPr/>
        </p:nvGrpSpPr>
        <p:grpSpPr>
          <a:xfrm>
            <a:off x="12193557" y="9193789"/>
            <a:ext cx="5103844" cy="750311"/>
            <a:chOff x="0" y="0"/>
            <a:chExt cx="1636390" cy="1827954"/>
          </a:xfrm>
        </p:grpSpPr>
        <p:sp>
          <p:nvSpPr>
            <p:cNvPr id="16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7" name="TextBox 13"/>
          <p:cNvSpPr txBox="1"/>
          <p:nvPr/>
        </p:nvSpPr>
        <p:spPr>
          <a:xfrm>
            <a:off x="12517950" y="9320334"/>
            <a:ext cx="490605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상품의 목록을 </a:t>
            </a: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페이지네이션을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통해 나눠서 볼 수 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859556" y="8953500"/>
            <a:ext cx="3924848" cy="53895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97607" y="4912401"/>
            <a:ext cx="2922505" cy="53895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461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70" y="1333500"/>
            <a:ext cx="16939630" cy="8229600"/>
          </a:xfrm>
          <a:prstGeom prst="rect">
            <a:avLst/>
          </a:prstGeom>
        </p:spPr>
      </p:pic>
      <p:grpSp>
        <p:nvGrpSpPr>
          <p:cNvPr id="4" name="Group 7"/>
          <p:cNvGrpSpPr/>
          <p:nvPr/>
        </p:nvGrpSpPr>
        <p:grpSpPr>
          <a:xfrm>
            <a:off x="7639268" y="8624752"/>
            <a:ext cx="2969234" cy="685800"/>
            <a:chOff x="0" y="0"/>
            <a:chExt cx="1636390" cy="1827954"/>
          </a:xfrm>
        </p:grpSpPr>
        <p:sp>
          <p:nvSpPr>
            <p:cNvPr id="5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6" name="TextBox 13"/>
          <p:cNvSpPr txBox="1"/>
          <p:nvPr/>
        </p:nvSpPr>
        <p:spPr>
          <a:xfrm>
            <a:off x="7908099" y="8724900"/>
            <a:ext cx="283610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게시글의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상세보기 페이지입니다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공지사항 페이지</a:t>
            </a:r>
          </a:p>
        </p:txBody>
      </p:sp>
    </p:spTree>
    <p:extLst>
      <p:ext uri="{BB962C8B-B14F-4D97-AF65-F5344CB8AC3E}">
        <p14:creationId xmlns:p14="http://schemas.microsoft.com/office/powerpoint/2010/main" val="1075067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9846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47" y="1333500"/>
            <a:ext cx="10364466" cy="422961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5067300"/>
            <a:ext cx="9848480" cy="436961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공지사항 페이지</a:t>
            </a:r>
          </a:p>
        </p:txBody>
      </p:sp>
    </p:spTree>
    <p:extLst>
      <p:ext uri="{BB962C8B-B14F-4D97-AF65-F5344CB8AC3E}">
        <p14:creationId xmlns:p14="http://schemas.microsoft.com/office/powerpoint/2010/main" val="3816372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567873" y="2939774"/>
            <a:ext cx="22979922" cy="10739927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1028700" y="1203650"/>
            <a:ext cx="6313310" cy="6626566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861003" y="5934500"/>
            <a:ext cx="7621597" cy="161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6"/>
              </a:lnSpc>
            </a:pPr>
            <a:r>
              <a:rPr lang="ko-KR" altLang="en-US" sz="10505" dirty="0">
                <a:solidFill>
                  <a:srgbClr val="C3EBEF"/>
                </a:solidFill>
                <a:ea typeface="Nanum Gothic Bold"/>
              </a:rPr>
              <a:t>상품문의</a:t>
            </a:r>
            <a:endParaRPr lang="en-US" sz="10505" dirty="0">
              <a:solidFill>
                <a:srgbClr val="C3EBEF"/>
              </a:solidFill>
              <a:ea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269954" y="1646458"/>
            <a:ext cx="2608193" cy="2209851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31900" y="568361"/>
            <a:ext cx="1239902" cy="1532463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67453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2408"/>
            <a:ext cx="17436776" cy="8484492"/>
          </a:xfrm>
          <a:prstGeom prst="rect">
            <a:avLst/>
          </a:prstGeom>
        </p:spPr>
      </p:pic>
      <p:grpSp>
        <p:nvGrpSpPr>
          <p:cNvPr id="4" name="Group 7"/>
          <p:cNvGrpSpPr/>
          <p:nvPr/>
        </p:nvGrpSpPr>
        <p:grpSpPr>
          <a:xfrm>
            <a:off x="11984103" y="2526408"/>
            <a:ext cx="2724675" cy="1098812"/>
            <a:chOff x="0" y="0"/>
            <a:chExt cx="1636390" cy="1827954"/>
          </a:xfrm>
        </p:grpSpPr>
        <p:sp>
          <p:nvSpPr>
            <p:cNvPr id="5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6" name="TextBox 13"/>
          <p:cNvSpPr txBox="1"/>
          <p:nvPr/>
        </p:nvSpPr>
        <p:spPr>
          <a:xfrm>
            <a:off x="12194178" y="2662878"/>
            <a:ext cx="2703666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상품문의 카테고리를 클릭하면 </a:t>
            </a:r>
            <a:endParaRPr lang="en-US" altLang="ko-KR" sz="1400" dirty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상품문의 글을 볼 수 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91055" y="3075814"/>
            <a:ext cx="1143345" cy="382153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</a:p>
        </p:txBody>
      </p:sp>
      <p:cxnSp>
        <p:nvCxnSpPr>
          <p:cNvPr id="9" name="꺾인 연결선 8"/>
          <p:cNvCxnSpPr/>
          <p:nvPr/>
        </p:nvCxnSpPr>
        <p:spPr>
          <a:xfrm flipV="1">
            <a:off x="7927893" y="2662878"/>
            <a:ext cx="3867144" cy="379038"/>
          </a:xfrm>
          <a:prstGeom prst="bentConnector3">
            <a:avLst>
              <a:gd name="adj1" fmla="val 68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51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32400"/>
            <a:ext cx="15280232" cy="8678486"/>
          </a:xfrm>
          <a:prstGeom prst="rect">
            <a:avLst/>
          </a:prstGeom>
        </p:spPr>
      </p:pic>
      <p:cxnSp>
        <p:nvCxnSpPr>
          <p:cNvPr id="3" name="꺾인 연결선 2"/>
          <p:cNvCxnSpPr/>
          <p:nvPr/>
        </p:nvCxnSpPr>
        <p:spPr>
          <a:xfrm rot="10800000" flipV="1">
            <a:off x="14554201" y="9568412"/>
            <a:ext cx="990600" cy="19416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7"/>
          <p:cNvGrpSpPr/>
          <p:nvPr/>
        </p:nvGrpSpPr>
        <p:grpSpPr>
          <a:xfrm>
            <a:off x="9525000" y="9285728"/>
            <a:ext cx="4895848" cy="810772"/>
            <a:chOff x="0" y="0"/>
            <a:chExt cx="1636390" cy="1827954"/>
          </a:xfrm>
        </p:grpSpPr>
        <p:sp>
          <p:nvSpPr>
            <p:cNvPr id="5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6" name="TextBox 13"/>
          <p:cNvSpPr txBox="1"/>
          <p:nvPr/>
        </p:nvSpPr>
        <p:spPr>
          <a:xfrm>
            <a:off x="9906000" y="9466721"/>
            <a:ext cx="442548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1400" dirty="0">
                <a:solidFill>
                  <a:srgbClr val="5034C4"/>
                </a:solidFill>
                <a:ea typeface="Nanum Gothic"/>
              </a:rPr>
              <a:t>1:1 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문의하기 버튼을 누르면 상품 </a:t>
            </a: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문의폼으로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이동합니다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15582084" y="9260846"/>
            <a:ext cx="1355499" cy="53895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208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9846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529" y="3088665"/>
            <a:ext cx="13855376" cy="4599023"/>
          </a:xfrm>
          <a:prstGeom prst="rect">
            <a:avLst/>
          </a:prstGeom>
        </p:spPr>
      </p:pic>
      <p:cxnSp>
        <p:nvCxnSpPr>
          <p:cNvPr id="7" name="꺾인 연결선 6"/>
          <p:cNvCxnSpPr/>
          <p:nvPr/>
        </p:nvCxnSpPr>
        <p:spPr>
          <a:xfrm>
            <a:off x="9710776" y="7535291"/>
            <a:ext cx="1004463" cy="691279"/>
          </a:xfrm>
          <a:prstGeom prst="bentConnector3">
            <a:avLst>
              <a:gd name="adj1" fmla="val -20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0776524" y="7846428"/>
            <a:ext cx="3015676" cy="1030871"/>
            <a:chOff x="0" y="0"/>
            <a:chExt cx="1636390" cy="1827954"/>
          </a:xfrm>
        </p:grpSpPr>
        <p:sp>
          <p:nvSpPr>
            <p:cNvPr id="9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0" name="TextBox 13"/>
          <p:cNvSpPr txBox="1"/>
          <p:nvPr/>
        </p:nvSpPr>
        <p:spPr>
          <a:xfrm>
            <a:off x="11001555" y="7916097"/>
            <a:ext cx="3237368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저장하면 </a:t>
            </a: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글목록에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</a:t>
            </a: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바인딩되고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, </a:t>
            </a:r>
          </a:p>
          <a:p>
            <a:pPr>
              <a:lnSpc>
                <a:spcPts val="3079"/>
              </a:lnSpc>
            </a:pP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MY SQL 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데이터베이스에 저장됩니다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cxnSp>
        <p:nvCxnSpPr>
          <p:cNvPr id="11" name="꺾인 연결선 10"/>
          <p:cNvCxnSpPr/>
          <p:nvPr/>
        </p:nvCxnSpPr>
        <p:spPr>
          <a:xfrm rot="10800000" flipV="1">
            <a:off x="7673278" y="7360244"/>
            <a:ext cx="987745" cy="62552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/>
        </p:nvGrpSpPr>
        <p:grpSpPr>
          <a:xfrm>
            <a:off x="3091192" y="7815949"/>
            <a:ext cx="4470003" cy="685800"/>
            <a:chOff x="0" y="0"/>
            <a:chExt cx="1636390" cy="1827954"/>
          </a:xfrm>
        </p:grpSpPr>
        <p:sp>
          <p:nvSpPr>
            <p:cNvPr id="13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4" name="TextBox 13"/>
          <p:cNvSpPr txBox="1"/>
          <p:nvPr/>
        </p:nvSpPr>
        <p:spPr>
          <a:xfrm>
            <a:off x="3263514" y="7916097"/>
            <a:ext cx="4149309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이전 버튼을 누르면 상품 문의 </a:t>
            </a: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글목록으로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이동합니다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grpSp>
        <p:nvGrpSpPr>
          <p:cNvPr id="16" name="Group 7"/>
          <p:cNvGrpSpPr/>
          <p:nvPr/>
        </p:nvGrpSpPr>
        <p:grpSpPr>
          <a:xfrm>
            <a:off x="8267315" y="5955142"/>
            <a:ext cx="3162685" cy="665748"/>
            <a:chOff x="0" y="0"/>
            <a:chExt cx="1636390" cy="1827954"/>
          </a:xfrm>
        </p:grpSpPr>
        <p:sp>
          <p:nvSpPr>
            <p:cNvPr id="17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8" name="TextBox 13"/>
          <p:cNvSpPr txBox="1"/>
          <p:nvPr/>
        </p:nvSpPr>
        <p:spPr>
          <a:xfrm>
            <a:off x="8502499" y="6032069"/>
            <a:ext cx="4425480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상품 문의 내용을 작성할 수 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661023" y="7154745"/>
            <a:ext cx="1343294" cy="37845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</a:p>
        </p:txBody>
      </p:sp>
    </p:spTree>
    <p:extLst>
      <p:ext uri="{BB962C8B-B14F-4D97-AF65-F5344CB8AC3E}">
        <p14:creationId xmlns:p14="http://schemas.microsoft.com/office/powerpoint/2010/main" val="1498456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9846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018900"/>
            <a:ext cx="13207652" cy="2738554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743200" y="5676900"/>
            <a:ext cx="12902852" cy="3048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</a:p>
        </p:txBody>
      </p:sp>
    </p:spTree>
    <p:extLst>
      <p:ext uri="{BB962C8B-B14F-4D97-AF65-F5344CB8AC3E}">
        <p14:creationId xmlns:p14="http://schemas.microsoft.com/office/powerpoint/2010/main" val="3628068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9846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417" y="2201001"/>
            <a:ext cx="13563599" cy="6549913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10800000">
            <a:off x="13030200" y="8149988"/>
            <a:ext cx="990600" cy="15824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7"/>
          <p:cNvGrpSpPr/>
          <p:nvPr/>
        </p:nvGrpSpPr>
        <p:grpSpPr>
          <a:xfrm>
            <a:off x="8001000" y="7722580"/>
            <a:ext cx="4895848" cy="976082"/>
            <a:chOff x="0" y="0"/>
            <a:chExt cx="1636390" cy="1827954"/>
          </a:xfrm>
        </p:grpSpPr>
        <p:sp>
          <p:nvSpPr>
            <p:cNvPr id="15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6" name="TextBox 13"/>
          <p:cNvSpPr txBox="1"/>
          <p:nvPr/>
        </p:nvSpPr>
        <p:spPr>
          <a:xfrm>
            <a:off x="8402562" y="7806540"/>
            <a:ext cx="442548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본인의 아이디가 아닐 경우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수정 삭제를 할 수 없습니다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목록 카테고리만 보입니다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016446" y="8039882"/>
            <a:ext cx="613954" cy="456417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1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9846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31" y="2073477"/>
            <a:ext cx="14058772" cy="6629400"/>
          </a:xfrm>
          <a:prstGeom prst="rect">
            <a:avLst/>
          </a:prstGeom>
        </p:spPr>
      </p:pic>
      <p:cxnSp>
        <p:nvCxnSpPr>
          <p:cNvPr id="11" name="꺾인 연결선 10"/>
          <p:cNvCxnSpPr/>
          <p:nvPr/>
        </p:nvCxnSpPr>
        <p:spPr>
          <a:xfrm rot="10800000">
            <a:off x="12295543" y="7964212"/>
            <a:ext cx="1076979" cy="4036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/>
        </p:nvGrpSpPr>
        <p:grpSpPr>
          <a:xfrm>
            <a:off x="8639346" y="7431678"/>
            <a:ext cx="3585307" cy="1100874"/>
            <a:chOff x="0" y="176712"/>
            <a:chExt cx="1636390" cy="1827954"/>
          </a:xfrm>
        </p:grpSpPr>
        <p:sp>
          <p:nvSpPr>
            <p:cNvPr id="13" name="Freeform 8"/>
            <p:cNvSpPr/>
            <p:nvPr/>
          </p:nvSpPr>
          <p:spPr>
            <a:xfrm>
              <a:off x="0" y="176712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4" name="TextBox 13"/>
          <p:cNvSpPr txBox="1"/>
          <p:nvPr/>
        </p:nvSpPr>
        <p:spPr>
          <a:xfrm>
            <a:off x="9040769" y="7538174"/>
            <a:ext cx="4425480" cy="74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본인의 아이디로 글 작성을 하면 보이는 </a:t>
            </a:r>
            <a:endParaRPr lang="en-US" altLang="ko-KR" sz="1400" dirty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수정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삭제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, 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목록 카테고리입니다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396471" y="8166061"/>
            <a:ext cx="1343294" cy="37845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</a:p>
        </p:txBody>
      </p:sp>
    </p:spTree>
    <p:extLst>
      <p:ext uri="{BB962C8B-B14F-4D97-AF65-F5344CB8AC3E}">
        <p14:creationId xmlns:p14="http://schemas.microsoft.com/office/powerpoint/2010/main" val="340673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567873" y="2939774"/>
            <a:ext cx="22979922" cy="10739927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1028700" y="1203650"/>
            <a:ext cx="6313310" cy="6626566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861003" y="5934500"/>
            <a:ext cx="7621597" cy="161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6"/>
              </a:lnSpc>
            </a:pPr>
            <a:r>
              <a:rPr lang="ko-KR" altLang="en-US" sz="10505" dirty="0">
                <a:solidFill>
                  <a:srgbClr val="C3EBEF"/>
                </a:solidFill>
                <a:ea typeface="Nanum Gothic Bold"/>
              </a:rPr>
              <a:t>회원관리</a:t>
            </a:r>
            <a:endParaRPr lang="en-US" sz="10505" dirty="0">
              <a:solidFill>
                <a:srgbClr val="C3EBEF"/>
              </a:solidFill>
              <a:ea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269954" y="1646458"/>
            <a:ext cx="2608193" cy="2209851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31900" y="568361"/>
            <a:ext cx="1239902" cy="1532463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90042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20632"/>
            <a:ext cx="13835123" cy="483246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860940" y="3757207"/>
            <a:ext cx="4503498" cy="893147"/>
            <a:chOff x="0" y="176712"/>
            <a:chExt cx="1636390" cy="1827954"/>
          </a:xfrm>
        </p:grpSpPr>
        <p:sp>
          <p:nvSpPr>
            <p:cNvPr id="9" name="Freeform 8"/>
            <p:cNvSpPr/>
            <p:nvPr/>
          </p:nvSpPr>
          <p:spPr>
            <a:xfrm>
              <a:off x="0" y="176712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0" name="TextBox 9"/>
          <p:cNvSpPr txBox="1"/>
          <p:nvPr/>
        </p:nvSpPr>
        <p:spPr>
          <a:xfrm>
            <a:off x="7315200" y="3789075"/>
            <a:ext cx="4425480" cy="74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수정 버튼을 누르면 상품문의 수정 페이지에 저장된 </a:t>
            </a:r>
            <a:endParaRPr lang="en-US" altLang="ko-KR" sz="1400" dirty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게시글이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</a:t>
            </a: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바인딩됩니다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6057900"/>
            <a:ext cx="12708961" cy="4343400"/>
          </a:xfrm>
          <a:prstGeom prst="rect">
            <a:avLst/>
          </a:prstGeom>
        </p:spPr>
      </p:pic>
      <p:grpSp>
        <p:nvGrpSpPr>
          <p:cNvPr id="12" name="Group 7"/>
          <p:cNvGrpSpPr/>
          <p:nvPr/>
        </p:nvGrpSpPr>
        <p:grpSpPr>
          <a:xfrm>
            <a:off x="10363200" y="8554963"/>
            <a:ext cx="3675016" cy="676687"/>
            <a:chOff x="0" y="176712"/>
            <a:chExt cx="1636390" cy="1827954"/>
          </a:xfrm>
        </p:grpSpPr>
        <p:sp>
          <p:nvSpPr>
            <p:cNvPr id="13" name="Freeform 8"/>
            <p:cNvSpPr/>
            <p:nvPr/>
          </p:nvSpPr>
          <p:spPr>
            <a:xfrm>
              <a:off x="0" y="176712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4" name="TextBox 13"/>
          <p:cNvSpPr txBox="1"/>
          <p:nvPr/>
        </p:nvSpPr>
        <p:spPr>
          <a:xfrm>
            <a:off x="10720252" y="8676322"/>
            <a:ext cx="4425480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원하는 내용을 넣어서 수정할 수 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</a:p>
        </p:txBody>
      </p:sp>
    </p:spTree>
    <p:extLst>
      <p:ext uri="{BB962C8B-B14F-4D97-AF65-F5344CB8AC3E}">
        <p14:creationId xmlns:p14="http://schemas.microsoft.com/office/powerpoint/2010/main" val="2315207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914400" y="11370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521" y="2225877"/>
            <a:ext cx="15741721" cy="6629400"/>
          </a:xfrm>
          <a:prstGeom prst="rect">
            <a:avLst/>
          </a:prstGeom>
        </p:spPr>
      </p:pic>
      <p:cxnSp>
        <p:nvCxnSpPr>
          <p:cNvPr id="7" name="꺾인 연결선 6"/>
          <p:cNvCxnSpPr/>
          <p:nvPr/>
        </p:nvCxnSpPr>
        <p:spPr>
          <a:xfrm>
            <a:off x="9612386" y="8511423"/>
            <a:ext cx="1004463" cy="691279"/>
          </a:xfrm>
          <a:prstGeom prst="bentConnector3">
            <a:avLst>
              <a:gd name="adj1" fmla="val -20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0678133" y="9002141"/>
            <a:ext cx="4485667" cy="637159"/>
            <a:chOff x="0" y="0"/>
            <a:chExt cx="1636390" cy="1827954"/>
          </a:xfrm>
        </p:grpSpPr>
        <p:sp>
          <p:nvSpPr>
            <p:cNvPr id="9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0" name="TextBox 13"/>
          <p:cNvSpPr txBox="1"/>
          <p:nvPr/>
        </p:nvSpPr>
        <p:spPr>
          <a:xfrm>
            <a:off x="10820400" y="9087642"/>
            <a:ext cx="4565435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저장하면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 </a:t>
            </a: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게시글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테이블에 수정된 내용이 업데이트됩니다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185381" y="7974771"/>
            <a:ext cx="873019" cy="53665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106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11370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539518"/>
            <a:ext cx="15613654" cy="8002117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752600" y="7734300"/>
            <a:ext cx="14717486" cy="6858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7643948" y="8613133"/>
            <a:ext cx="2262052" cy="721367"/>
            <a:chOff x="0" y="176712"/>
            <a:chExt cx="1636390" cy="1827954"/>
          </a:xfrm>
        </p:grpSpPr>
        <p:sp>
          <p:nvSpPr>
            <p:cNvPr id="9" name="Freeform 8"/>
            <p:cNvSpPr/>
            <p:nvPr/>
          </p:nvSpPr>
          <p:spPr>
            <a:xfrm>
              <a:off x="0" y="176712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0" name="TextBox 9"/>
          <p:cNvSpPr txBox="1"/>
          <p:nvPr/>
        </p:nvSpPr>
        <p:spPr>
          <a:xfrm>
            <a:off x="8001000" y="8734492"/>
            <a:ext cx="4425480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수정된 </a:t>
            </a: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게시글입니다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6653348" y="8300438"/>
            <a:ext cx="990600" cy="55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</a:p>
        </p:txBody>
      </p:sp>
    </p:spTree>
    <p:extLst>
      <p:ext uri="{BB962C8B-B14F-4D97-AF65-F5344CB8AC3E}">
        <p14:creationId xmlns:p14="http://schemas.microsoft.com/office/powerpoint/2010/main" val="3358548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1104900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139145"/>
            <a:ext cx="13207652" cy="273855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769326" y="6569633"/>
            <a:ext cx="12902852" cy="3048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/>
          <p:nvPr/>
        </p:nvCxnSpPr>
        <p:spPr>
          <a:xfrm>
            <a:off x="7015021" y="7016539"/>
            <a:ext cx="1004463" cy="691279"/>
          </a:xfrm>
          <a:prstGeom prst="bentConnector3">
            <a:avLst>
              <a:gd name="adj1" fmla="val -20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7"/>
          <p:cNvGrpSpPr/>
          <p:nvPr/>
        </p:nvGrpSpPr>
        <p:grpSpPr>
          <a:xfrm>
            <a:off x="8080769" y="7327676"/>
            <a:ext cx="2739632" cy="1212669"/>
            <a:chOff x="0" y="0"/>
            <a:chExt cx="1636390" cy="1827954"/>
          </a:xfrm>
        </p:grpSpPr>
        <p:sp>
          <p:nvSpPr>
            <p:cNvPr id="10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1" name="TextBox 13"/>
          <p:cNvSpPr txBox="1"/>
          <p:nvPr/>
        </p:nvSpPr>
        <p:spPr>
          <a:xfrm>
            <a:off x="8305800" y="7490900"/>
            <a:ext cx="41148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MY SQL 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데이터베이스에 </a:t>
            </a:r>
            <a:endParaRPr lang="en-US" altLang="ko-KR" sz="1400" dirty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수정된 내용이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 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저장되었습니다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</a:p>
        </p:txBody>
      </p:sp>
    </p:spTree>
    <p:extLst>
      <p:ext uri="{BB962C8B-B14F-4D97-AF65-F5344CB8AC3E}">
        <p14:creationId xmlns:p14="http://schemas.microsoft.com/office/powerpoint/2010/main" val="3238919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10608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23" y="1978213"/>
            <a:ext cx="14086187" cy="697232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371828" y="7263362"/>
            <a:ext cx="3742490" cy="1219200"/>
            <a:chOff x="0" y="176712"/>
            <a:chExt cx="1636390" cy="1827954"/>
          </a:xfrm>
        </p:grpSpPr>
        <p:sp>
          <p:nvSpPr>
            <p:cNvPr id="8" name="Freeform 8"/>
            <p:cNvSpPr/>
            <p:nvPr/>
          </p:nvSpPr>
          <p:spPr>
            <a:xfrm>
              <a:off x="0" y="176712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9" name="TextBox 8"/>
          <p:cNvSpPr txBox="1"/>
          <p:nvPr/>
        </p:nvSpPr>
        <p:spPr>
          <a:xfrm>
            <a:off x="9713639" y="7449291"/>
            <a:ext cx="442548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해당 글 내용을 삭제하면 </a:t>
            </a: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게시글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리스트와</a:t>
            </a:r>
            <a:endParaRPr lang="en-US" altLang="ko-KR" sz="1400" dirty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데이터베이스에 저장된 글이 삭제됩니다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 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3193467" y="7872962"/>
            <a:ext cx="914400" cy="531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868400" y="8478824"/>
            <a:ext cx="609600" cy="34972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74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11370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917" y="1364232"/>
            <a:ext cx="14706600" cy="835268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967031" y="8115300"/>
            <a:ext cx="14717486" cy="6858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</a:p>
        </p:txBody>
      </p:sp>
    </p:spTree>
    <p:extLst>
      <p:ext uri="{BB962C8B-B14F-4D97-AF65-F5344CB8AC3E}">
        <p14:creationId xmlns:p14="http://schemas.microsoft.com/office/powerpoint/2010/main" val="2886696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0235" y="1060855"/>
            <a:ext cx="16541965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417" y="1411736"/>
            <a:ext cx="15849600" cy="810528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99566" y="304799"/>
            <a:ext cx="3420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상품문의 페이지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972800" y="8665029"/>
            <a:ext cx="3742490" cy="669471"/>
            <a:chOff x="0" y="176712"/>
            <a:chExt cx="1636390" cy="1827954"/>
          </a:xfrm>
        </p:grpSpPr>
        <p:sp>
          <p:nvSpPr>
            <p:cNvPr id="9" name="Freeform 8"/>
            <p:cNvSpPr/>
            <p:nvPr/>
          </p:nvSpPr>
          <p:spPr>
            <a:xfrm>
              <a:off x="0" y="176712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0" name="TextBox 9"/>
          <p:cNvSpPr txBox="1"/>
          <p:nvPr/>
        </p:nvSpPr>
        <p:spPr>
          <a:xfrm>
            <a:off x="11390811" y="8801100"/>
            <a:ext cx="4425480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해당 </a:t>
            </a: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게시글이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삭제되었습니다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0685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567873" y="2939774"/>
            <a:ext cx="22979922" cy="10739927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1028700" y="1203650"/>
            <a:ext cx="6313310" cy="6626566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861003" y="5934500"/>
            <a:ext cx="7621597" cy="161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6"/>
              </a:lnSpc>
            </a:pPr>
            <a:r>
              <a:rPr lang="ko-KR" altLang="en-US" sz="10505" dirty="0">
                <a:solidFill>
                  <a:srgbClr val="C3EBEF"/>
                </a:solidFill>
                <a:ea typeface="Nanum Gothic Bold"/>
              </a:rPr>
              <a:t>감사합니다</a:t>
            </a:r>
            <a:r>
              <a:rPr lang="en-US" altLang="ko-KR" sz="10505" dirty="0">
                <a:solidFill>
                  <a:srgbClr val="C3EBEF"/>
                </a:solidFill>
                <a:ea typeface="Nanum Gothic Bold"/>
              </a:rPr>
              <a:t>.</a:t>
            </a:r>
            <a:endParaRPr lang="en-US" sz="10505" dirty="0">
              <a:solidFill>
                <a:srgbClr val="C3EBEF"/>
              </a:solidFill>
              <a:ea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269954" y="1646458"/>
            <a:ext cx="2608193" cy="2209851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31900" y="568361"/>
            <a:ext cx="1239902" cy="1532463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14142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999567" y="1199809"/>
            <a:ext cx="16755033" cy="8807045"/>
            <a:chOff x="0" y="0"/>
            <a:chExt cx="1636390" cy="18279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4" name="직사각형 13"/>
          <p:cNvSpPr/>
          <p:nvPr/>
        </p:nvSpPr>
        <p:spPr>
          <a:xfrm>
            <a:off x="999566" y="304799"/>
            <a:ext cx="28104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메인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3EDA9A-0CDF-05F5-CDA1-EAA61F87E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678" y="1728188"/>
            <a:ext cx="12633916" cy="7072403"/>
          </a:xfrm>
          <a:prstGeom prst="rect">
            <a:avLst/>
          </a:prstGeom>
        </p:spPr>
      </p:pic>
      <p:sp>
        <p:nvSpPr>
          <p:cNvPr id="4" name="모서리가 둥근 직사각형 7">
            <a:extLst>
              <a:ext uri="{FF2B5EF4-FFF2-40B4-BE49-F238E27FC236}">
                <a16:creationId xmlns:a16="http://schemas.microsoft.com/office/drawing/2014/main" id="{4DCE8B11-3B8F-2918-F5AE-DE67840FAABD}"/>
              </a:ext>
            </a:extLst>
          </p:cNvPr>
          <p:cNvSpPr/>
          <p:nvPr/>
        </p:nvSpPr>
        <p:spPr>
          <a:xfrm>
            <a:off x="12192000" y="2247900"/>
            <a:ext cx="1143000" cy="3048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AE67C8-AF6F-F307-2D26-6C09CD5E82B3}"/>
              </a:ext>
            </a:extLst>
          </p:cNvPr>
          <p:cNvGrpSpPr/>
          <p:nvPr/>
        </p:nvGrpSpPr>
        <p:grpSpPr>
          <a:xfrm>
            <a:off x="14273515" y="3542382"/>
            <a:ext cx="3404885" cy="1098812"/>
            <a:chOff x="0" y="0"/>
            <a:chExt cx="1636390" cy="182795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BDB1751-A7ED-A49F-0898-8F5BB739EA5B}"/>
                </a:ext>
              </a:extLst>
            </p:cNvPr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0" name="TextBox 13">
            <a:extLst>
              <a:ext uri="{FF2B5EF4-FFF2-40B4-BE49-F238E27FC236}">
                <a16:creationId xmlns:a16="http://schemas.microsoft.com/office/drawing/2014/main" id="{14ACE989-1719-2227-6A55-09AFE39688C1}"/>
              </a:ext>
            </a:extLst>
          </p:cNvPr>
          <p:cNvSpPr txBox="1"/>
          <p:nvPr/>
        </p:nvSpPr>
        <p:spPr>
          <a:xfrm>
            <a:off x="14554663" y="3694243"/>
            <a:ext cx="2946691" cy="74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회원가입 버튼을 누르면</a:t>
            </a:r>
            <a:endParaRPr lang="en-US" altLang="ko-KR" sz="1400" dirty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회원가입 페이지로 이동할 수 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cxnSp>
        <p:nvCxnSpPr>
          <p:cNvPr id="11" name="꺾인 연결선 11">
            <a:extLst>
              <a:ext uri="{FF2B5EF4-FFF2-40B4-BE49-F238E27FC236}">
                <a16:creationId xmlns:a16="http://schemas.microsoft.com/office/drawing/2014/main" id="{8286055F-8B99-805B-1B3A-40C654CA4B0A}"/>
              </a:ext>
            </a:extLst>
          </p:cNvPr>
          <p:cNvCxnSpPr>
            <a:cxnSpLocks/>
          </p:cNvCxnSpPr>
          <p:nvPr/>
        </p:nvCxnSpPr>
        <p:spPr>
          <a:xfrm>
            <a:off x="13413513" y="2385822"/>
            <a:ext cx="2512287" cy="1098812"/>
          </a:xfrm>
          <a:prstGeom prst="bentConnector3">
            <a:avLst>
              <a:gd name="adj1" fmla="val 9977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13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rcRect t="5755" r="1253" b="2356"/>
          <a:stretch/>
        </p:blipFill>
        <p:spPr>
          <a:xfrm>
            <a:off x="1188351" y="1366516"/>
            <a:ext cx="6023233" cy="892048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rcRect b="7860"/>
          <a:stretch/>
        </p:blipFill>
        <p:spPr>
          <a:xfrm>
            <a:off x="7755871" y="5410799"/>
            <a:ext cx="3989691" cy="366328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rcRect l="5774"/>
          <a:stretch/>
        </p:blipFill>
        <p:spPr>
          <a:xfrm>
            <a:off x="12268201" y="4976462"/>
            <a:ext cx="5508050" cy="226598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042" y="304799"/>
            <a:ext cx="6009158" cy="31786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회원가입</a:t>
            </a:r>
          </a:p>
        </p:txBody>
      </p:sp>
      <p:cxnSp>
        <p:nvCxnSpPr>
          <p:cNvPr id="40" name="직선 화살표 연결선 39"/>
          <p:cNvCxnSpPr>
            <a:endCxn id="37" idx="1"/>
          </p:cNvCxnSpPr>
          <p:nvPr/>
        </p:nvCxnSpPr>
        <p:spPr>
          <a:xfrm flipV="1">
            <a:off x="6172200" y="1894137"/>
            <a:ext cx="3134842" cy="1236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43" idx="1"/>
          </p:cNvCxnSpPr>
          <p:nvPr/>
        </p:nvCxnSpPr>
        <p:spPr>
          <a:xfrm>
            <a:off x="5943599" y="6726360"/>
            <a:ext cx="1812272" cy="5160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3487400" y="6362700"/>
            <a:ext cx="4114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487400" y="5676900"/>
            <a:ext cx="24421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7"/>
          <p:cNvGrpSpPr/>
          <p:nvPr/>
        </p:nvGrpSpPr>
        <p:grpSpPr>
          <a:xfrm>
            <a:off x="9525269" y="3619500"/>
            <a:ext cx="4903470" cy="963590"/>
            <a:chOff x="0" y="0"/>
            <a:chExt cx="1636390" cy="1827954"/>
          </a:xfrm>
        </p:grpSpPr>
        <p:sp>
          <p:nvSpPr>
            <p:cNvPr id="1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9" name="TextBox 13"/>
          <p:cNvSpPr txBox="1"/>
          <p:nvPr/>
        </p:nvSpPr>
        <p:spPr>
          <a:xfrm>
            <a:off x="9829800" y="3665584"/>
            <a:ext cx="3935461" cy="74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유효성 검사 구현</a:t>
            </a:r>
            <a:endParaRPr lang="en-US" altLang="ko-KR" sz="1400" dirty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유효성에 맞지 않게 입력 시 에러메시지를 띄웁니다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grpSp>
        <p:nvGrpSpPr>
          <p:cNvPr id="20" name="Group 7"/>
          <p:cNvGrpSpPr/>
          <p:nvPr/>
        </p:nvGrpSpPr>
        <p:grpSpPr>
          <a:xfrm>
            <a:off x="12398404" y="7505700"/>
            <a:ext cx="4903470" cy="1447800"/>
            <a:chOff x="0" y="0"/>
            <a:chExt cx="1636390" cy="1827954"/>
          </a:xfrm>
        </p:grpSpPr>
        <p:sp>
          <p:nvSpPr>
            <p:cNvPr id="22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23" name="TextBox 13"/>
          <p:cNvSpPr txBox="1"/>
          <p:nvPr/>
        </p:nvSpPr>
        <p:spPr>
          <a:xfrm>
            <a:off x="12702935" y="7562547"/>
            <a:ext cx="4746865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주소검색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기능</a:t>
            </a:r>
            <a:endParaRPr lang="en-US" altLang="ko-KR" sz="1400" dirty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우편번호 검색 버튼 클릭 시 주소 검색 </a:t>
            </a: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모달창이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열리고</a:t>
            </a:r>
            <a:endParaRPr lang="en-US" altLang="ko-KR" sz="1400" dirty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검색한 주소가 회원가입폼에 바인딩 됩니다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153452" y="2354138"/>
            <a:ext cx="4018748" cy="164636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24400" y="6438900"/>
            <a:ext cx="1219199" cy="57585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4" y="2223522"/>
            <a:ext cx="6117377" cy="274374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809" y="568740"/>
            <a:ext cx="5278978" cy="1951622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7063" y="900435"/>
            <a:ext cx="5402337" cy="2020202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098" y="2815862"/>
            <a:ext cx="4819650" cy="1047750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cxnSp>
        <p:nvCxnSpPr>
          <p:cNvPr id="66" name="직선 화살표 연결선 65"/>
          <p:cNvCxnSpPr/>
          <p:nvPr/>
        </p:nvCxnSpPr>
        <p:spPr>
          <a:xfrm flipV="1">
            <a:off x="6607380" y="2781027"/>
            <a:ext cx="1270145" cy="1295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8144910" y="2560679"/>
            <a:ext cx="7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934200" y="354568"/>
            <a:ext cx="7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1.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561999" y="660889"/>
            <a:ext cx="6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7" name="Group 7"/>
          <p:cNvGrpSpPr/>
          <p:nvPr/>
        </p:nvGrpSpPr>
        <p:grpSpPr>
          <a:xfrm>
            <a:off x="9950324" y="4229100"/>
            <a:ext cx="7042275" cy="1376996"/>
            <a:chOff x="0" y="0"/>
            <a:chExt cx="1636390" cy="1827954"/>
          </a:xfrm>
        </p:grpSpPr>
        <p:sp>
          <p:nvSpPr>
            <p:cNvPr id="18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9" name="TextBox 13"/>
          <p:cNvSpPr txBox="1"/>
          <p:nvPr/>
        </p:nvSpPr>
        <p:spPr>
          <a:xfrm>
            <a:off x="10254856" y="4275184"/>
            <a:ext cx="6890144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회원가입 버튼</a:t>
            </a:r>
            <a:endParaRPr lang="en-US" altLang="ko-KR" sz="1400" dirty="0">
              <a:solidFill>
                <a:srgbClr val="5034C4"/>
              </a:solidFill>
              <a:ea typeface="Nanum Gothic"/>
            </a:endParaRP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아이디 중복 시 중복된 아이디를 알리는 </a:t>
            </a: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알림창이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뜨게 됩니다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</a:p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유효성 검사를 통과하지 못하거나 필수 입력 사항이 있을 경우 해당 칸으로 포커스 됩니다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grpSp>
        <p:nvGrpSpPr>
          <p:cNvPr id="24" name="Group 7"/>
          <p:cNvGrpSpPr/>
          <p:nvPr/>
        </p:nvGrpSpPr>
        <p:grpSpPr>
          <a:xfrm>
            <a:off x="6065487" y="7978984"/>
            <a:ext cx="5562600" cy="760381"/>
            <a:chOff x="0" y="0"/>
            <a:chExt cx="1636390" cy="1827954"/>
          </a:xfrm>
        </p:grpSpPr>
        <p:sp>
          <p:nvSpPr>
            <p:cNvPr id="25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26" name="TextBox 13"/>
          <p:cNvSpPr txBox="1"/>
          <p:nvPr/>
        </p:nvSpPr>
        <p:spPr>
          <a:xfrm>
            <a:off x="6327175" y="8089919"/>
            <a:ext cx="6890144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회원가입 성공 시 회원 정보를 테이블에 저장할 수 있습니다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회원가입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886200" y="3740649"/>
            <a:ext cx="2721180" cy="80087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567" y="6292460"/>
            <a:ext cx="15011400" cy="124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62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723900"/>
            <a:ext cx="7920000" cy="906706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30" y="1638300"/>
            <a:ext cx="3159070" cy="4675880"/>
          </a:xfrm>
          <a:prstGeom prst="rect">
            <a:avLst/>
          </a:prstGeom>
        </p:spPr>
      </p:pic>
      <p:cxnSp>
        <p:nvCxnSpPr>
          <p:cNvPr id="28" name="꺾인 연결선 27"/>
          <p:cNvCxnSpPr/>
          <p:nvPr/>
        </p:nvCxnSpPr>
        <p:spPr>
          <a:xfrm>
            <a:off x="2410633" y="3086100"/>
            <a:ext cx="5590367" cy="2315236"/>
          </a:xfrm>
          <a:prstGeom prst="bentConnector3">
            <a:avLst>
              <a:gd name="adj1" fmla="val -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로그인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25666" y="2552700"/>
            <a:ext cx="969934" cy="5334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722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75" y="2638131"/>
            <a:ext cx="6738258" cy="32399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08836"/>
            <a:ext cx="6032925" cy="7309297"/>
          </a:xfrm>
          <a:prstGeom prst="rect">
            <a:avLst/>
          </a:prstGeom>
        </p:spPr>
      </p:pic>
      <p:cxnSp>
        <p:nvCxnSpPr>
          <p:cNvPr id="13" name="꺾인 연결선 12"/>
          <p:cNvCxnSpPr>
            <a:stCxn id="27" idx="3"/>
          </p:cNvCxnSpPr>
          <p:nvPr/>
        </p:nvCxnSpPr>
        <p:spPr>
          <a:xfrm flipV="1">
            <a:off x="3581400" y="3695700"/>
            <a:ext cx="5715000" cy="22098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2326771" y="2436934"/>
            <a:ext cx="1635629" cy="55245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104467" y="5676900"/>
            <a:ext cx="1476933" cy="45720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210800" y="4381500"/>
            <a:ext cx="1066801" cy="6096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99567" y="304799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7AC7CF"/>
                </a:solidFill>
                <a:latin typeface="Nanum Gothic" panose="020B0600000101010101" charset="-127"/>
                <a:ea typeface="Nanum Gothic" panose="020B0600000101010101" charset="-127"/>
              </a:rPr>
              <a:t>로그인</a:t>
            </a:r>
          </a:p>
        </p:txBody>
      </p:sp>
      <p:grpSp>
        <p:nvGrpSpPr>
          <p:cNvPr id="14" name="Group 7"/>
          <p:cNvGrpSpPr/>
          <p:nvPr/>
        </p:nvGrpSpPr>
        <p:grpSpPr>
          <a:xfrm>
            <a:off x="9296400" y="6180909"/>
            <a:ext cx="7042275" cy="1096191"/>
            <a:chOff x="0" y="0"/>
            <a:chExt cx="1636390" cy="1827954"/>
          </a:xfrm>
        </p:grpSpPr>
        <p:sp>
          <p:nvSpPr>
            <p:cNvPr id="15" name="Freeform 8"/>
            <p:cNvSpPr/>
            <p:nvPr/>
          </p:nvSpPr>
          <p:spPr>
            <a:xfrm>
              <a:off x="0" y="0"/>
              <a:ext cx="1636390" cy="1827954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</p:grpSp>
      <p:sp>
        <p:nvSpPr>
          <p:cNvPr id="16" name="TextBox 13"/>
          <p:cNvSpPr txBox="1"/>
          <p:nvPr/>
        </p:nvSpPr>
        <p:spPr>
          <a:xfrm>
            <a:off x="9600932" y="6475254"/>
            <a:ext cx="6890144" cy="344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존재하지 않는 아이디일 경우 아이디를 확인하세요라는 </a:t>
            </a:r>
            <a:r>
              <a:rPr lang="ko-KR" altLang="en-US" sz="1400" dirty="0" err="1">
                <a:solidFill>
                  <a:srgbClr val="5034C4"/>
                </a:solidFill>
                <a:ea typeface="Nanum Gothic"/>
              </a:rPr>
              <a:t>경고창이</a:t>
            </a:r>
            <a:r>
              <a:rPr lang="ko-KR" altLang="en-US" sz="1400" dirty="0">
                <a:solidFill>
                  <a:srgbClr val="5034C4"/>
                </a:solidFill>
                <a:ea typeface="Nanum Gothic"/>
              </a:rPr>
              <a:t> 뜨게 됩니다</a:t>
            </a:r>
            <a:r>
              <a:rPr lang="en-US" altLang="ko-KR" sz="1400" dirty="0">
                <a:solidFill>
                  <a:srgbClr val="5034C4"/>
                </a:solidFill>
                <a:ea typeface="Nanum Gothic"/>
              </a:rPr>
              <a:t>.</a:t>
            </a:r>
            <a:endParaRPr lang="en-US" sz="1400" dirty="0">
              <a:solidFill>
                <a:srgbClr val="5034C4"/>
              </a:solidFill>
              <a:ea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30078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734</Words>
  <Application>Microsoft Office PowerPoint</Application>
  <PresentationFormat>사용자 지정</PresentationFormat>
  <Paragraphs>171</Paragraphs>
  <Slides>47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KoPubWorld돋움체 Bold</vt:lpstr>
      <vt:lpstr>맑은 고딕</vt:lpstr>
      <vt:lpstr>Calibri</vt:lpstr>
      <vt:lpstr>Nanum Gothic</vt:lpstr>
      <vt:lpstr>KoPubWorld돋움체 Medium</vt:lpstr>
      <vt:lpstr>Arial</vt:lpstr>
      <vt:lpstr>Abadi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보라색 청록색 아이소메트릭 요소 및 모형 비즈니스와 직장에서의 기술 기술 프레젠테이션</dc:title>
  <cp:lastModifiedBy>홍혁진</cp:lastModifiedBy>
  <cp:revision>35</cp:revision>
  <dcterms:created xsi:type="dcterms:W3CDTF">2006-08-16T00:00:00Z</dcterms:created>
  <dcterms:modified xsi:type="dcterms:W3CDTF">2023-07-16T10:32:38Z</dcterms:modified>
  <dc:identifier>DAFogh3OC88</dc:identifier>
</cp:coreProperties>
</file>